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49"/>
  </p:notesMasterIdLst>
  <p:sldIdLst>
    <p:sldId id="256" r:id="rId9"/>
    <p:sldId id="291" r:id="rId10"/>
    <p:sldId id="258" r:id="rId11"/>
    <p:sldId id="284" r:id="rId12"/>
    <p:sldId id="259" r:id="rId13"/>
    <p:sldId id="289" r:id="rId14"/>
    <p:sldId id="290" r:id="rId15"/>
    <p:sldId id="281" r:id="rId16"/>
    <p:sldId id="283" r:id="rId17"/>
    <p:sldId id="282" r:id="rId18"/>
    <p:sldId id="292" r:id="rId19"/>
    <p:sldId id="273" r:id="rId20"/>
    <p:sldId id="264" r:id="rId21"/>
    <p:sldId id="274" r:id="rId22"/>
    <p:sldId id="286" r:id="rId23"/>
    <p:sldId id="293" r:id="rId24"/>
    <p:sldId id="295" r:id="rId25"/>
    <p:sldId id="294" r:id="rId26"/>
    <p:sldId id="296" r:id="rId27"/>
    <p:sldId id="285" r:id="rId28"/>
    <p:sldId id="271" r:id="rId29"/>
    <p:sldId id="280" r:id="rId30"/>
    <p:sldId id="288" r:id="rId31"/>
    <p:sldId id="287" r:id="rId32"/>
    <p:sldId id="297" r:id="rId33"/>
    <p:sldId id="298" r:id="rId34"/>
    <p:sldId id="299" r:id="rId35"/>
    <p:sldId id="301" r:id="rId36"/>
    <p:sldId id="302" r:id="rId37"/>
    <p:sldId id="303" r:id="rId38"/>
    <p:sldId id="304" r:id="rId39"/>
    <p:sldId id="305" r:id="rId40"/>
    <p:sldId id="306" r:id="rId41"/>
    <p:sldId id="307" r:id="rId42"/>
    <p:sldId id="308" r:id="rId43"/>
    <p:sldId id="309" r:id="rId44"/>
    <p:sldId id="310" r:id="rId45"/>
    <p:sldId id="312" r:id="rId46"/>
    <p:sldId id="313" r:id="rId47"/>
    <p:sldId id="277"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1743" autoAdjust="0"/>
    <p:restoredTop sz="94660"/>
  </p:normalViewPr>
  <p:slideViewPr>
    <p:cSldViewPr>
      <p:cViewPr>
        <p:scale>
          <a:sx n="66" d="100"/>
          <a:sy n="66" d="100"/>
        </p:scale>
        <p:origin x="-24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3B00A-3BC9-4631-8979-4FEE4BE1C78C}" type="datetimeFigureOut">
              <a:rPr lang="ru-RU" smtClean="0"/>
              <a:pPr/>
              <a:t>08.12.2010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FBEC2-7D09-46EC-BBD9-553DA611A89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solidFill>
                  <a:prstClr val="black"/>
                </a:solidFill>
              </a:rPr>
              <a:pPr/>
              <a:t>11</a:t>
            </a:fld>
            <a:endParaRPr lang="ru-R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solidFill>
                  <a:prstClr val="black"/>
                </a:solidFill>
              </a:rPr>
              <a:pPr/>
              <a:t>16</a:t>
            </a:fld>
            <a:endParaRPr lang="ru-R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solidFill>
                  <a:prstClr val="black"/>
                </a:solidFill>
              </a:rPr>
              <a:pPr/>
              <a:t>17</a:t>
            </a:fld>
            <a:endParaRPr lang="ru-RU">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solidFill>
                  <a:prstClr val="black"/>
                </a:solidFill>
              </a:rPr>
              <a:pPr/>
              <a:t>18</a:t>
            </a:fld>
            <a:endParaRPr lang="ru-RU">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solidFill>
                  <a:prstClr val="black"/>
                </a:solidFill>
              </a:rPr>
              <a:pPr/>
              <a:t>19</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solidFill>
                  <a:prstClr val="black"/>
                </a:solidFill>
              </a:rPr>
              <a:pPr/>
              <a:t>2</a:t>
            </a:fld>
            <a:endParaRPr lang="ru-RU">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76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853C5D-5925-45C9-969A-33C209688C10}" type="slidenum">
              <a:rPr lang="ru-RU"/>
              <a:pPr fontAlgn="base">
                <a:spcBef>
                  <a:spcPct val="0"/>
                </a:spcBef>
                <a:spcAft>
                  <a:spcPct val="0"/>
                </a:spcAft>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867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8C7979-7960-4D65-9B16-1971CF37DB1D}" type="slidenum">
              <a:rPr lang="ru-RU"/>
              <a:pPr fontAlgn="base">
                <a:spcBef>
                  <a:spcPct val="0"/>
                </a:spcBef>
                <a:spcAft>
                  <a:spcPct val="0"/>
                </a:spcAft>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45CD60-3774-4641-A301-92F6D106D3D8}" type="slidenum">
              <a:rPr lang="ru-RU"/>
              <a:pPr fontAlgn="base">
                <a:spcBef>
                  <a:spcPct val="0"/>
                </a:spcBef>
                <a:spcAft>
                  <a:spcPct val="0"/>
                </a:spcAft>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BA06F6-A0D5-4265-95F9-9786BFCA32FC}" type="slidenum">
              <a:rPr lang="ru-RU"/>
              <a:pPr fontAlgn="base">
                <a:spcBef>
                  <a:spcPct val="0"/>
                </a:spcBef>
                <a:spcAft>
                  <a:spcPct val="0"/>
                </a:spcAft>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860EA3-9228-4991-9C07-4854F4087502}" type="slidenum">
              <a:rPr lang="ru-RU"/>
              <a:pPr fontAlgn="base">
                <a:spcBef>
                  <a:spcPct val="0"/>
                </a:spcBef>
                <a:spcAft>
                  <a:spcPct val="0"/>
                </a:spcAft>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37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F42F9F-DB24-43DB-9914-6D2AF6DE7784}" type="slidenum">
              <a:rPr lang="ru-RU"/>
              <a:pPr fontAlgn="base">
                <a:spcBef>
                  <a:spcPct val="0"/>
                </a:spcBef>
                <a:spcAft>
                  <a:spcPct val="0"/>
                </a:spcAft>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482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5CC4AD-23D3-4EDE-AC24-792AB1F81925}" type="slidenum">
              <a:rPr lang="ru-RU"/>
              <a:pPr fontAlgn="base">
                <a:spcBef>
                  <a:spcPct val="0"/>
                </a:spcBef>
                <a:spcAft>
                  <a:spcPct val="0"/>
                </a:spcAft>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headEnd/>
            <a:tailEnd/>
          </a:ln>
        </p:spPr>
      </p:sp>
      <p:sp>
        <p:nvSpPr>
          <p:cNvPr id="3584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AE5DE5-86D7-44D7-819A-7A559F0B4F8E}" type="slidenum">
              <a:rPr lang="ru-RU"/>
              <a:pPr fontAlgn="base">
                <a:spcBef>
                  <a:spcPct val="0"/>
                </a:spcBef>
                <a:spcAft>
                  <a:spcPct val="0"/>
                </a:spcAft>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p:spPr>
      </p:sp>
      <p:sp>
        <p:nvSpPr>
          <p:cNvPr id="3686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686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3A9D65-C63D-4FF9-A53E-56A20549AB24}" type="slidenum">
              <a:rPr lang="ru-RU"/>
              <a:pPr fontAlgn="base">
                <a:spcBef>
                  <a:spcPct val="0"/>
                </a:spcBef>
                <a:spcAft>
                  <a:spcPct val="0"/>
                </a:spcAft>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p:spPr>
      </p:sp>
      <p:sp>
        <p:nvSpPr>
          <p:cNvPr id="3789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789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16B879-D387-4FFF-A305-1A607938660E}" type="slidenum">
              <a:rPr lang="ru-RU"/>
              <a:pPr fontAlgn="base">
                <a:spcBef>
                  <a:spcPct val="0"/>
                </a:spcBef>
                <a:spcAft>
                  <a:spcPct val="0"/>
                </a:spcAft>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bwMode="auto">
          <a:noFill/>
          <a:ln>
            <a:solidFill>
              <a:srgbClr val="000000"/>
            </a:solidFill>
            <a:miter lim="800000"/>
            <a:headEnd/>
            <a:tailEnd/>
          </a:ln>
        </p:spPr>
      </p:sp>
      <p:sp>
        <p:nvSpPr>
          <p:cNvPr id="3891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891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7063BD-ADE3-4B39-92E3-03F57D725874}" type="slidenum">
              <a:rPr lang="ru-RU"/>
              <a:pPr fontAlgn="base">
                <a:spcBef>
                  <a:spcPct val="0"/>
                </a:spcBef>
                <a:spcAft>
                  <a:spcPct val="0"/>
                </a:spcAft>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bwMode="auto">
          <a:noFill/>
          <a:ln>
            <a:solidFill>
              <a:srgbClr val="000000"/>
            </a:solidFill>
            <a:miter lim="800000"/>
            <a:headEnd/>
            <a:tailEnd/>
          </a:ln>
        </p:spPr>
      </p:sp>
      <p:sp>
        <p:nvSpPr>
          <p:cNvPr id="39939"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994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48A66B-78E8-43B6-8EE7-8572C2808B00}" type="slidenum">
              <a:rPr lang="ru-RU"/>
              <a:pPr fontAlgn="base">
                <a:spcBef>
                  <a:spcPct val="0"/>
                </a:spcBef>
                <a:spcAft>
                  <a:spcPct val="0"/>
                </a:spcAft>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711703-0E8B-43DD-AB75-A6FF0176B124}" type="slidenum">
              <a:rPr lang="ru-RU"/>
              <a:pPr fontAlgn="base">
                <a:spcBef>
                  <a:spcPct val="0"/>
                </a:spcBef>
                <a:spcAft>
                  <a:spcPct val="0"/>
                </a:spcAft>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30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53226B-0073-46BF-BBE3-93897ED12EB4}" type="slidenum">
              <a:rPr lang="ru-RU"/>
              <a:pPr fontAlgn="base">
                <a:spcBef>
                  <a:spcPct val="0"/>
                </a:spcBef>
                <a:spcAft>
                  <a:spcPct val="0"/>
                </a:spcAft>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раз слайда 1"/>
          <p:cNvSpPr>
            <a:spLocks noGrp="1" noRot="1" noChangeAspect="1" noTextEdit="1"/>
          </p:cNvSpPr>
          <p:nvPr>
            <p:ph type="sldImg"/>
          </p:nvPr>
        </p:nvSpPr>
        <p:spPr bwMode="auto">
          <a:noFill/>
          <a:ln>
            <a:solidFill>
              <a:srgbClr val="000000"/>
            </a:solidFill>
            <a:miter lim="800000"/>
            <a:headEnd/>
            <a:tailEnd/>
          </a:ln>
        </p:spPr>
      </p:sp>
      <p:sp>
        <p:nvSpPr>
          <p:cNvPr id="4403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403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E4C5B9-0556-4419-AAEC-0D0A584FA6CA}" type="slidenum">
              <a:rPr lang="ru-RU"/>
              <a:pPr fontAlgn="base">
                <a:spcBef>
                  <a:spcPct val="0"/>
                </a:spcBef>
                <a:spcAft>
                  <a:spcPct val="0"/>
                </a:spcAft>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40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solidFill>
                  <a:prstClr val="black"/>
                </a:solidFill>
              </a:rPr>
              <a:pPr/>
              <a:t>6</a:t>
            </a:fld>
            <a:endParaRPr lang="ru-R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solidFill>
                  <a:prstClr val="black"/>
                </a:solidFill>
              </a:rPr>
              <a:pPr/>
              <a:t>7</a:t>
            </a:fld>
            <a:endParaRPr lang="ru-R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EB3FBEC2-7D09-46EC-BBD9-553DA611A89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35A71-8B3E-4DFA-BAA2-0BDEA5B23CCE}" type="datetimeFigureOut">
              <a:rPr lang="ru-RU" smtClean="0"/>
              <a:pPr/>
              <a:t>08.12.2010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BB3700-618D-4D7B-A01A-4E1F1CED6FD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5A71-8B3E-4DFA-BAA2-0BDEA5B23CCE}" type="datetimeFigureOut">
              <a:rPr lang="ru-RU" smtClean="0"/>
              <a:pPr/>
              <a:t>08.12.2010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3700-618D-4D7B-A01A-4E1F1CED6FD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35A71-8B3E-4DFA-BAA2-0BDEA5B23CCE}" type="datetimeFigureOut">
              <a:rPr lang="ru-RU" smtClean="0">
                <a:solidFill>
                  <a:prstClr val="black">
                    <a:tint val="75000"/>
                  </a:prstClr>
                </a:solidFill>
              </a:rPr>
              <a:pPr/>
              <a:t>08.12.2010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B3700-618D-4D7B-A01A-4E1F1CED6FD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www.idirection.ru/" TargetMode="Externa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www.idirection.ru/" TargetMode="Externa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murketolog.ru/" TargetMode="External"/><Relationship Id="rId4" Type="http://schemas.openxmlformats.org/officeDocument/2006/relationships/hyperlink" Target="mailto:internet@murketolog.r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extBox 7"/>
          <p:cNvSpPr txBox="1">
            <a:spLocks noChangeArrowheads="1"/>
          </p:cNvSpPr>
          <p:nvPr/>
        </p:nvSpPr>
        <p:spPr bwMode="auto">
          <a:xfrm>
            <a:off x="4724400" y="76200"/>
            <a:ext cx="5334000" cy="523220"/>
          </a:xfrm>
          <a:prstGeom prst="rect">
            <a:avLst/>
          </a:prstGeom>
          <a:noFill/>
          <a:ln w="9525">
            <a:noFill/>
            <a:miter lim="800000"/>
            <a:headEnd/>
            <a:tailEnd/>
          </a:ln>
        </p:spPr>
        <p:txBody>
          <a:bodyPr>
            <a:spAutoFit/>
          </a:bodyPr>
          <a:lstStyle/>
          <a:p>
            <a:r>
              <a:rPr lang="ru-RU" sz="1400" dirty="0" smtClean="0">
                <a:solidFill>
                  <a:schemeClr val="bg1"/>
                </a:solidFill>
                <a:cs typeface="Arial" charset="0"/>
              </a:rPr>
              <a:t>Интернет-агентство.</a:t>
            </a:r>
            <a:endParaRPr lang="en-US" sz="1400" dirty="0" smtClean="0">
              <a:solidFill>
                <a:schemeClr val="bg1"/>
              </a:solidFill>
              <a:cs typeface="Arial" charset="0"/>
            </a:endParaRPr>
          </a:p>
          <a:p>
            <a:r>
              <a:rPr lang="ru-RU" sz="1400" dirty="0" smtClean="0">
                <a:solidFill>
                  <a:schemeClr val="bg1"/>
                </a:solidFill>
                <a:cs typeface="Arial" charset="0"/>
              </a:rPr>
              <a:t>Интернет-маркетинг, </a:t>
            </a:r>
            <a:r>
              <a:rPr lang="en-US" sz="1400" dirty="0" smtClean="0">
                <a:solidFill>
                  <a:schemeClr val="bg1"/>
                </a:solidFill>
                <a:cs typeface="Arial" charset="0"/>
              </a:rPr>
              <a:t>SEO</a:t>
            </a:r>
            <a:r>
              <a:rPr lang="ru-RU" sz="1400" dirty="0" smtClean="0">
                <a:solidFill>
                  <a:schemeClr val="bg1"/>
                </a:solidFill>
                <a:cs typeface="Arial" charset="0"/>
              </a:rPr>
              <a:t>, контекстная реклама</a:t>
            </a:r>
            <a:r>
              <a:rPr lang="en-US" sz="1400" dirty="0" smtClean="0">
                <a:solidFill>
                  <a:schemeClr val="bg1"/>
                </a:solidFill>
                <a:cs typeface="Arial" charset="0"/>
              </a:rPr>
              <a:t>.</a:t>
            </a:r>
            <a:endParaRPr lang="ru-RU" sz="1400" dirty="0" smtClean="0">
              <a:solidFill>
                <a:schemeClr val="bg1"/>
              </a:solidFill>
              <a:cs typeface="Arial" charset="0"/>
            </a:endParaRPr>
          </a:p>
        </p:txBody>
      </p:sp>
      <p:sp>
        <p:nvSpPr>
          <p:cNvPr id="8" name="Заголовок 1"/>
          <p:cNvSpPr txBox="1">
            <a:spLocks/>
          </p:cNvSpPr>
          <p:nvPr/>
        </p:nvSpPr>
        <p:spPr>
          <a:xfrm>
            <a:off x="357158" y="500042"/>
            <a:ext cx="4786346" cy="1470025"/>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3300" dirty="0" smtClean="0">
                <a:latin typeface="+mj-lt"/>
                <a:ea typeface="+mj-ea"/>
                <a:cs typeface="+mj-cs"/>
              </a:rPr>
              <a:t>Как </a:t>
            </a:r>
            <a:r>
              <a:rPr lang="en-US" sz="3300" dirty="0" smtClean="0">
                <a:latin typeface="+mj-lt"/>
                <a:ea typeface="+mj-ea"/>
                <a:cs typeface="+mj-cs"/>
              </a:rPr>
              <a:t>SEO-</a:t>
            </a:r>
            <a:r>
              <a:rPr lang="ru-RU" sz="3300" dirty="0" smtClean="0">
                <a:latin typeface="+mj-lt"/>
                <a:ea typeface="+mj-ea"/>
                <a:cs typeface="+mj-cs"/>
              </a:rPr>
              <a:t>компании удержать своих клиентов</a:t>
            </a:r>
            <a:endParaRPr lang="ru-RU" sz="3300" dirty="0">
              <a:latin typeface="+mj-lt"/>
              <a:ea typeface="+mj-ea"/>
              <a:cs typeface="+mj-cs"/>
            </a:endParaRPr>
          </a:p>
        </p:txBody>
      </p:sp>
      <p:sp>
        <p:nvSpPr>
          <p:cNvPr id="2" name="Заголовок 1"/>
          <p:cNvSpPr>
            <a:spLocks noGrp="1"/>
          </p:cNvSpPr>
          <p:nvPr>
            <p:ph type="ctrTitle"/>
          </p:nvPr>
        </p:nvSpPr>
        <p:spPr>
          <a:xfrm>
            <a:off x="714348" y="4509120"/>
            <a:ext cx="7215238" cy="2214554"/>
          </a:xfrm>
        </p:spPr>
        <p:txBody>
          <a:bodyPr>
            <a:normAutofit/>
          </a:bodyPr>
          <a:lstStyle/>
          <a:p>
            <a:pPr algn="l"/>
            <a:r>
              <a:rPr lang="ru-RU" sz="2800" dirty="0" smtClean="0"/>
              <a:t>Клиент сервис как неотделимая часть поискового маркетинга</a:t>
            </a:r>
            <a:endParaRPr lang="ru-RU" sz="2800" dirty="0"/>
          </a:p>
        </p:txBody>
      </p:sp>
      <p:sp>
        <p:nvSpPr>
          <p:cNvPr id="9" name="Заголовок 1"/>
          <p:cNvSpPr txBox="1">
            <a:spLocks/>
          </p:cNvSpPr>
          <p:nvPr/>
        </p:nvSpPr>
        <p:spPr>
          <a:xfrm>
            <a:off x="6072198" y="428604"/>
            <a:ext cx="2786082" cy="200026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smtClean="0">
                <a:ln>
                  <a:noFill/>
                </a:ln>
                <a:solidFill>
                  <a:schemeClr val="tx1"/>
                </a:solidFill>
                <a:effectLst/>
                <a:uLnTx/>
                <a:uFillTx/>
                <a:latin typeface="+mj-lt"/>
                <a:ea typeface="+mj-ea"/>
                <a:cs typeface="+mj-cs"/>
              </a:rPr>
              <a:t>Иван Васильевич</a:t>
            </a:r>
            <a:r>
              <a:rPr kumimoji="0" lang="en-US" sz="1600" b="0" i="0" u="none" strike="noStrike" kern="1200" cap="none" spc="0" normalizeH="0" baseline="0" noProof="0" dirty="0" smtClean="0">
                <a:ln>
                  <a:noFill/>
                </a:ln>
                <a:solidFill>
                  <a:schemeClr val="tx1"/>
                </a:solidFill>
                <a:effectLst/>
                <a:uLnTx/>
                <a:uFillTx/>
                <a:latin typeface="+mj-lt"/>
                <a:ea typeface="+mj-ea"/>
                <a:cs typeface="+mj-cs"/>
              </a:rPr>
              <a:t> aka</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smtClean="0">
                <a:latin typeface="+mj-lt"/>
                <a:ea typeface="+mj-ea"/>
                <a:cs typeface="+mj-cs"/>
              </a:rPr>
              <a:t>Murketolog</a:t>
            </a:r>
            <a:endParaRPr kumimoji="0" lang="ru-RU" sz="16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p:cNvPicPr>
            <a:picLocks noChangeAspect="1" noChangeArrowheads="1"/>
          </p:cNvPicPr>
          <p:nvPr/>
        </p:nvPicPr>
        <p:blipFill>
          <a:blip r:embed="rId4" cstate="print"/>
          <a:srcRect/>
          <a:stretch>
            <a:fillRect/>
          </a:stretch>
        </p:blipFill>
        <p:spPr bwMode="auto">
          <a:xfrm>
            <a:off x="428596" y="2143116"/>
            <a:ext cx="4619625" cy="2667000"/>
          </a:xfrm>
          <a:prstGeom prst="rect">
            <a:avLst/>
          </a:prstGeom>
          <a:noFill/>
          <a:ln w="9525">
            <a:noFill/>
            <a:miter lim="800000"/>
            <a:headEnd/>
            <a:tailEnd/>
          </a:ln>
        </p:spPr>
      </p:pic>
      <p:sp>
        <p:nvSpPr>
          <p:cNvPr id="10" name="Заголовок 1"/>
          <p:cNvSpPr txBox="1">
            <a:spLocks/>
          </p:cNvSpPr>
          <p:nvPr/>
        </p:nvSpPr>
        <p:spPr>
          <a:xfrm>
            <a:off x="5286380" y="2214554"/>
            <a:ext cx="3286180" cy="221455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Не</a:t>
            </a:r>
            <a:r>
              <a:rPr kumimoji="0" lang="ru-RU" sz="2800" b="0" i="0" u="none" strike="noStrike" kern="1200" cap="none" spc="0" normalizeH="0" noProof="0" dirty="0" smtClean="0">
                <a:ln>
                  <a:noFill/>
                </a:ln>
                <a:solidFill>
                  <a:schemeClr val="tx1"/>
                </a:solidFill>
                <a:effectLst/>
                <a:uLnTx/>
                <a:uFillTx/>
                <a:latin typeface="+mj-lt"/>
                <a:ea typeface="+mj-ea"/>
                <a:cs typeface="+mj-cs"/>
              </a:rPr>
              <a:t> дайте клиенту «отвалиться»!</a:t>
            </a:r>
            <a:endParaRPr kumimoji="0" lang="ru-RU"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4" cstate="print"/>
          <a:srcRect/>
          <a:stretch>
            <a:fillRect/>
          </a:stretch>
        </p:blipFill>
        <p:spPr bwMode="auto">
          <a:xfrm>
            <a:off x="5762628" y="4592481"/>
            <a:ext cx="3381372" cy="2265519"/>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srcRect l="8654" r="19231" b="3846"/>
          <a:stretch>
            <a:fillRect/>
          </a:stretch>
        </p:blipFill>
        <p:spPr bwMode="auto">
          <a:xfrm>
            <a:off x="214282" y="-24"/>
            <a:ext cx="1785950" cy="1785950"/>
          </a:xfrm>
          <a:prstGeom prst="rect">
            <a:avLst/>
          </a:prstGeom>
          <a:noFill/>
          <a:ln w="9525">
            <a:noFill/>
            <a:miter lim="800000"/>
            <a:headEnd/>
            <a:tailEnd/>
          </a:ln>
        </p:spPr>
      </p:pic>
      <p:sp>
        <p:nvSpPr>
          <p:cNvPr id="2" name="Заголовок 1"/>
          <p:cNvSpPr>
            <a:spLocks noGrp="1"/>
          </p:cNvSpPr>
          <p:nvPr>
            <p:ph type="title"/>
          </p:nvPr>
        </p:nvSpPr>
        <p:spPr>
          <a:xfrm>
            <a:off x="485804" y="285728"/>
            <a:ext cx="8229600" cy="1143000"/>
          </a:xfrm>
        </p:spPr>
        <p:txBody>
          <a:bodyPr>
            <a:normAutofit fontScale="90000"/>
          </a:bodyPr>
          <a:lstStyle/>
          <a:p>
            <a:pPr algn="r"/>
            <a:r>
              <a:rPr lang="ru-RU" dirty="0" smtClean="0"/>
              <a:t>Прежде всего – </a:t>
            </a:r>
            <a:r>
              <a:rPr lang="en-US" dirty="0" smtClean="0"/>
              <a:t>SEO-</a:t>
            </a:r>
            <a:r>
              <a:rPr lang="ru-RU" dirty="0" smtClean="0"/>
              <a:t>компании начать меняться изнутри</a:t>
            </a:r>
            <a:endParaRPr lang="ru-RU" dirty="0"/>
          </a:p>
        </p:txBody>
      </p:sp>
      <p:sp>
        <p:nvSpPr>
          <p:cNvPr id="3" name="Содержимое 2"/>
          <p:cNvSpPr>
            <a:spLocks noGrp="1"/>
          </p:cNvSpPr>
          <p:nvPr>
            <p:ph idx="1"/>
          </p:nvPr>
        </p:nvSpPr>
        <p:spPr>
          <a:xfrm>
            <a:off x="385762" y="1714488"/>
            <a:ext cx="8401080" cy="4786346"/>
          </a:xfrm>
        </p:spPr>
        <p:txBody>
          <a:bodyPr>
            <a:normAutofit fontScale="62500" lnSpcReduction="20000"/>
          </a:bodyPr>
          <a:lstStyle/>
          <a:p>
            <a:pPr>
              <a:buNone/>
            </a:pPr>
            <a:endParaRPr lang="ru-RU" dirty="0" smtClean="0"/>
          </a:p>
          <a:p>
            <a:pPr marL="514350" indent="-514350">
              <a:buFont typeface="+mj-lt"/>
              <a:buAutoNum type="arabicPeriod"/>
            </a:pPr>
            <a:r>
              <a:rPr lang="ru-RU" dirty="0" smtClean="0"/>
              <a:t>То, что можно автоматизировать перенести в </a:t>
            </a:r>
            <a:r>
              <a:rPr lang="ru-RU" dirty="0" err="1" smtClean="0"/>
              <a:t>онлайн</a:t>
            </a:r>
            <a:r>
              <a:rPr lang="ru-RU" dirty="0" smtClean="0"/>
              <a:t> (отчетность по позициям, посещаемости пусть клиент смотрит сам в </a:t>
            </a:r>
            <a:r>
              <a:rPr lang="ru-RU" dirty="0" err="1" smtClean="0"/>
              <a:t>онлайн-системе</a:t>
            </a:r>
            <a:r>
              <a:rPr lang="ru-RU" dirty="0" smtClean="0"/>
              <a:t>)</a:t>
            </a:r>
          </a:p>
          <a:p>
            <a:pPr marL="514350" indent="-514350">
              <a:buFont typeface="+mj-lt"/>
              <a:buAutoNum type="arabicPeriod"/>
            </a:pPr>
            <a:r>
              <a:rPr lang="ru-RU" dirty="0" smtClean="0"/>
              <a:t>Самих же оптимизаторов  (</a:t>
            </a:r>
            <a:r>
              <a:rPr lang="en-US" dirty="0" err="1" smtClean="0"/>
              <a:t>seo</a:t>
            </a:r>
            <a:r>
              <a:rPr lang="ru-RU" dirty="0" smtClean="0"/>
              <a:t>-специалистов) можно не менять</a:t>
            </a:r>
            <a:endParaRPr lang="en-US" dirty="0" smtClean="0"/>
          </a:p>
          <a:p>
            <a:pPr marL="514350" indent="-514350">
              <a:buFont typeface="+mj-lt"/>
              <a:buAutoNum type="arabicPeriod"/>
            </a:pPr>
            <a:r>
              <a:rPr lang="ru-RU" dirty="0" smtClean="0"/>
              <a:t>Перейти от конвейера к индивидуальному подходу </a:t>
            </a:r>
            <a:br>
              <a:rPr lang="ru-RU" dirty="0" smtClean="0"/>
            </a:br>
            <a:r>
              <a:rPr lang="ru-RU" dirty="0" smtClean="0"/>
              <a:t>(1 менеджер на 10-30 клиентов)</a:t>
            </a:r>
          </a:p>
          <a:p>
            <a:pPr marL="514350" indent="-514350">
              <a:buFont typeface="+mj-lt"/>
              <a:buAutoNum type="arabicPeriod"/>
            </a:pPr>
            <a:r>
              <a:rPr lang="ru-RU" dirty="0" smtClean="0"/>
              <a:t>Лучше обучить </a:t>
            </a:r>
            <a:r>
              <a:rPr lang="ru-RU" dirty="0" err="1" smtClean="0"/>
              <a:t>клиент-менеджеров</a:t>
            </a:r>
            <a:r>
              <a:rPr lang="ru-RU" dirty="0" smtClean="0"/>
              <a:t>. Индивидуальный подход к бизнес-процессам клиента выигрывает. Однако, требует квалификации менеджера и временных затрат. </a:t>
            </a:r>
          </a:p>
          <a:p>
            <a:pPr marL="514350" indent="-514350">
              <a:buFont typeface="+mj-lt"/>
              <a:buAutoNum type="arabicPeriod"/>
            </a:pPr>
            <a:r>
              <a:rPr lang="ru-RU" dirty="0" smtClean="0"/>
              <a:t>Подумать над тем, как ловчее «быть честными» с клиентами</a:t>
            </a:r>
          </a:p>
          <a:p>
            <a:pPr marL="514350" indent="-514350">
              <a:buFont typeface="+mj-lt"/>
              <a:buAutoNum type="arabicPeriod"/>
            </a:pPr>
            <a:r>
              <a:rPr lang="ru-RU" dirty="0" smtClean="0"/>
              <a:t>Клиент-сервис ничто без новых </a:t>
            </a:r>
            <a:br>
              <a:rPr lang="ru-RU" dirty="0" smtClean="0"/>
            </a:br>
            <a:r>
              <a:rPr lang="ru-RU" dirty="0" smtClean="0"/>
              <a:t>технологий привлечения трафика </a:t>
            </a:r>
            <a:br>
              <a:rPr lang="ru-RU" dirty="0" smtClean="0"/>
            </a:br>
            <a:r>
              <a:rPr lang="ru-RU" dirty="0" smtClean="0"/>
              <a:t>и увеличения конверсии сайта клиента</a:t>
            </a:r>
          </a:p>
          <a:p>
            <a:pPr marL="514350" indent="-514350">
              <a:buFont typeface="+mj-lt"/>
              <a:buAutoNum type="arabicPeriod"/>
            </a:pPr>
            <a:r>
              <a:rPr lang="ru-RU" dirty="0" smtClean="0"/>
              <a:t>Взять на работу </a:t>
            </a:r>
            <a:r>
              <a:rPr lang="ru-RU" dirty="0" err="1" smtClean="0"/>
              <a:t>маркетолога</a:t>
            </a:r>
            <a:r>
              <a:rPr lang="ru-RU" dirty="0" smtClean="0"/>
              <a:t> (!), научить </a:t>
            </a:r>
            <a:br>
              <a:rPr lang="ru-RU" dirty="0" smtClean="0"/>
            </a:br>
            <a:r>
              <a:rPr lang="ru-RU" dirty="0" smtClean="0"/>
              <a:t>менеджеров ВНИКАТЬ  в бизнес-процессы </a:t>
            </a:r>
            <a:br>
              <a:rPr lang="ru-RU" dirty="0" smtClean="0"/>
            </a:br>
            <a:r>
              <a:rPr lang="ru-RU" dirty="0" smtClean="0"/>
              <a:t>клиента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a:bodyPr>
          <a:lstStyle/>
          <a:p>
            <a:pPr algn="r"/>
            <a:r>
              <a:rPr lang="ru-RU" sz="2800" dirty="0" smtClean="0"/>
              <a:t>К разным типам клиентов применять разный подход</a:t>
            </a:r>
            <a:endParaRPr lang="ru-RU" sz="2800" dirty="0"/>
          </a:p>
        </p:txBody>
      </p:sp>
      <p:sp>
        <p:nvSpPr>
          <p:cNvPr id="3" name="Содержимое 2"/>
          <p:cNvSpPr>
            <a:spLocks noGrp="1"/>
          </p:cNvSpPr>
          <p:nvPr>
            <p:ph idx="1"/>
          </p:nvPr>
        </p:nvSpPr>
        <p:spPr>
          <a:xfrm>
            <a:off x="385762" y="861222"/>
            <a:ext cx="8401080" cy="5376090"/>
          </a:xfrm>
        </p:spPr>
        <p:txBody>
          <a:bodyPr>
            <a:normAutofit fontScale="70000" lnSpcReduction="20000"/>
          </a:bodyPr>
          <a:lstStyle/>
          <a:p>
            <a:pPr>
              <a:buNone/>
            </a:pPr>
            <a:endParaRPr lang="ru-RU" dirty="0" smtClean="0"/>
          </a:p>
          <a:p>
            <a:pPr marL="514350" indent="-514350">
              <a:buFont typeface="+mj-lt"/>
              <a:buAutoNum type="arabicPeriod"/>
            </a:pPr>
            <a:r>
              <a:rPr lang="ru-RU" dirty="0" smtClean="0"/>
              <a:t>Вопросы клиенту: какой по счету раз вы заказываете продвижение? Имели ли вы опыт контекста? Есть ли у вас другие виды рекламы и выяснить насколько  прочно бизнес держится на плаву.</a:t>
            </a:r>
          </a:p>
          <a:p>
            <a:pPr marL="514350" indent="-514350">
              <a:buFont typeface="+mj-lt"/>
              <a:buAutoNum type="arabicPeriod"/>
            </a:pPr>
            <a:endParaRPr lang="ru-RU" dirty="0" smtClean="0"/>
          </a:p>
          <a:p>
            <a:pPr marL="514350" indent="-514350">
              <a:buFont typeface="+mj-lt"/>
              <a:buAutoNum type="arabicPeriod"/>
            </a:pPr>
            <a:r>
              <a:rPr lang="ru-RU" dirty="0" smtClean="0"/>
              <a:t>Разговор («</a:t>
            </a:r>
            <a:r>
              <a:rPr lang="ru-RU" dirty="0" err="1" smtClean="0"/>
              <a:t>консалтенг</a:t>
            </a:r>
            <a:r>
              <a:rPr lang="ru-RU" dirty="0" smtClean="0"/>
              <a:t>») дешевле чем SEO! Участвуйте давайте советы в маркетинге владельца сайта</a:t>
            </a:r>
            <a:br>
              <a:rPr lang="ru-RU" dirty="0" smtClean="0"/>
            </a:br>
            <a:endParaRPr lang="ru-RU" dirty="0" smtClean="0"/>
          </a:p>
          <a:p>
            <a:pPr marL="514350" indent="-514350">
              <a:buFont typeface="+mj-lt"/>
              <a:buAutoNum type="arabicPeriod"/>
            </a:pPr>
            <a:r>
              <a:rPr lang="ru-RU" dirty="0" smtClean="0"/>
              <a:t>Наработайте кейсы решения типовых проблем с клиентами типовых тематик, не стесняйтесь задавать вопросы:</a:t>
            </a:r>
          </a:p>
          <a:p>
            <a:pPr marL="514350" indent="-514350">
              <a:buNone/>
            </a:pPr>
            <a:endParaRPr lang="ru-RU" dirty="0" smtClean="0"/>
          </a:p>
          <a:p>
            <a:pPr marL="914400" lvl="1" indent="-514350"/>
            <a:r>
              <a:rPr lang="ru-RU" dirty="0" smtClean="0"/>
              <a:t>Нет звонков? Проверьте телефон! Поставьте виртуальный номер!</a:t>
            </a:r>
          </a:p>
          <a:p>
            <a:pPr marL="914400" lvl="1" indent="-514350"/>
            <a:r>
              <a:rPr lang="ru-RU" dirty="0" smtClean="0"/>
              <a:t>А действительно ли ценовая политика которую ведет ваш клиент</a:t>
            </a:r>
            <a:br>
              <a:rPr lang="ru-RU" dirty="0" smtClean="0"/>
            </a:br>
            <a:r>
              <a:rPr lang="ru-RU" dirty="0" smtClean="0"/>
              <a:t>подходит рынку?</a:t>
            </a:r>
          </a:p>
          <a:p>
            <a:pPr marL="914400" lvl="1" indent="-514350"/>
            <a:r>
              <a:rPr lang="ru-RU" dirty="0" smtClean="0"/>
              <a:t>Не слишком ли высоки требования клиента к пользователю его сайта?</a:t>
            </a:r>
            <a:br>
              <a:rPr lang="ru-RU" dirty="0" smtClean="0"/>
            </a:b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4" cstate="print"/>
          <a:srcRect/>
          <a:stretch>
            <a:fillRect/>
          </a:stretch>
        </p:blipFill>
        <p:spPr bwMode="auto">
          <a:xfrm>
            <a:off x="2214546" y="1216370"/>
            <a:ext cx="4643470" cy="5141588"/>
          </a:xfrm>
          <a:prstGeom prst="rect">
            <a:avLst/>
          </a:prstGeom>
          <a:noFill/>
          <a:ln w="9525">
            <a:noFill/>
            <a:miter lim="800000"/>
            <a:headEnd/>
            <a:tailEnd/>
          </a:ln>
        </p:spPr>
      </p:pic>
      <p:sp>
        <p:nvSpPr>
          <p:cNvPr id="9" name="Заголовок 8"/>
          <p:cNvSpPr>
            <a:spLocks noGrp="1"/>
          </p:cNvSpPr>
          <p:nvPr>
            <p:ph type="title"/>
          </p:nvPr>
        </p:nvSpPr>
        <p:spPr>
          <a:xfrm>
            <a:off x="457200" y="142860"/>
            <a:ext cx="8229600" cy="1143000"/>
          </a:xfrm>
        </p:spPr>
        <p:txBody>
          <a:bodyPr>
            <a:normAutofit/>
          </a:bodyPr>
          <a:lstStyle/>
          <a:p>
            <a:r>
              <a:rPr lang="ru-RU" sz="2600" dirty="0" smtClean="0"/>
              <a:t>1. Пояснения клиенту, что у ПС существуют конкретные меры противодействия с оптимизаторами</a:t>
            </a:r>
            <a:endParaRPr lang="ru-RU"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1506" name="Picture 2" descr="C:\Documents and Settings\user\Мои документы\Мои рисунки\context-vs-seo.gif"/>
          <p:cNvPicPr>
            <a:picLocks noChangeAspect="1" noChangeArrowheads="1"/>
          </p:cNvPicPr>
          <p:nvPr/>
        </p:nvPicPr>
        <p:blipFill>
          <a:blip r:embed="rId4" cstate="print"/>
          <a:srcRect b="6250"/>
          <a:stretch>
            <a:fillRect/>
          </a:stretch>
        </p:blipFill>
        <p:spPr bwMode="auto">
          <a:xfrm>
            <a:off x="357214" y="571480"/>
            <a:ext cx="8001000" cy="535781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C:\Documents and Settings\user\Мои документы\Мои рисунки\Семинар\sem.gif"/>
          <p:cNvPicPr>
            <a:picLocks noChangeAspect="1" noChangeArrowheads="1"/>
          </p:cNvPicPr>
          <p:nvPr/>
        </p:nvPicPr>
        <p:blipFill>
          <a:blip r:embed="rId4" cstate="print"/>
          <a:srcRect/>
          <a:stretch>
            <a:fillRect/>
          </a:stretch>
        </p:blipFill>
        <p:spPr bwMode="auto">
          <a:xfrm>
            <a:off x="71406" y="1142984"/>
            <a:ext cx="8858312" cy="4429156"/>
          </a:xfrm>
          <a:prstGeom prst="rect">
            <a:avLst/>
          </a:prstGeom>
          <a:noFill/>
        </p:spPr>
      </p:pic>
      <p:sp>
        <p:nvSpPr>
          <p:cNvPr id="7" name="TextBox 6"/>
          <p:cNvSpPr txBox="1"/>
          <p:nvPr/>
        </p:nvSpPr>
        <p:spPr>
          <a:xfrm>
            <a:off x="2928926" y="5572140"/>
            <a:ext cx="3439211" cy="923330"/>
          </a:xfrm>
          <a:prstGeom prst="rect">
            <a:avLst/>
          </a:prstGeom>
          <a:noFill/>
        </p:spPr>
        <p:txBody>
          <a:bodyPr wrap="none" rtlCol="0">
            <a:spAutoFit/>
          </a:bodyPr>
          <a:lstStyle/>
          <a:p>
            <a:r>
              <a:rPr lang="en-US" dirty="0" smtClean="0"/>
              <a:t>SEO:   Search Engines Optimization</a:t>
            </a:r>
          </a:p>
          <a:p>
            <a:r>
              <a:rPr lang="en-US" dirty="0" smtClean="0"/>
              <a:t>SEM:  Search Engines Marketing</a:t>
            </a:r>
          </a:p>
          <a:p>
            <a:r>
              <a:rPr lang="en-US" dirty="0" smtClean="0"/>
              <a:t>SMM: Social Media Marketing</a:t>
            </a:r>
            <a:endParaRPr lang="ru-RU" dirty="0"/>
          </a:p>
        </p:txBody>
      </p:sp>
      <p:sp>
        <p:nvSpPr>
          <p:cNvPr id="5" name="Заголовок 1"/>
          <p:cNvSpPr>
            <a:spLocks noGrp="1"/>
          </p:cNvSpPr>
          <p:nvPr>
            <p:ph type="title"/>
          </p:nvPr>
        </p:nvSpPr>
        <p:spPr>
          <a:xfrm>
            <a:off x="457200" y="274638"/>
            <a:ext cx="8229600" cy="1143000"/>
          </a:xfrm>
        </p:spPr>
        <p:txBody>
          <a:bodyPr>
            <a:normAutofit/>
          </a:bodyPr>
          <a:lstStyle/>
          <a:p>
            <a:pPr algn="l"/>
            <a:r>
              <a:rPr lang="ru-RU" sz="3200" dirty="0" smtClean="0"/>
              <a:t>2. Приучать к тезисам «гарантий позиций дать не может никто»</a:t>
            </a:r>
            <a:endParaRPr lang="ru-RU"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err="1" smtClean="0"/>
              <a:t>ка</a:t>
            </a:r>
            <a:endParaRPr lang="ru-RU" dirty="0"/>
          </a:p>
        </p:txBody>
      </p:sp>
      <p:pic>
        <p:nvPicPr>
          <p:cNvPr id="2050" name="Picture 2"/>
          <p:cNvPicPr>
            <a:picLocks noChangeAspect="1" noChangeArrowheads="1"/>
          </p:cNvPicPr>
          <p:nvPr/>
        </p:nvPicPr>
        <p:blipFill>
          <a:blip r:embed="rId4" cstate="print"/>
          <a:srcRect/>
          <a:stretch>
            <a:fillRect/>
          </a:stretch>
        </p:blipFill>
        <p:spPr bwMode="auto">
          <a:xfrm>
            <a:off x="-214346" y="0"/>
            <a:ext cx="5810250" cy="7781925"/>
          </a:xfrm>
          <a:prstGeom prst="rect">
            <a:avLst/>
          </a:prstGeom>
          <a:noFill/>
          <a:ln w="9525">
            <a:noFill/>
            <a:miter lim="800000"/>
            <a:headEnd/>
            <a:tailEnd/>
          </a:ln>
        </p:spPr>
      </p:pic>
      <p:sp>
        <p:nvSpPr>
          <p:cNvPr id="7" name="TextBox 6"/>
          <p:cNvSpPr txBox="1"/>
          <p:nvPr/>
        </p:nvSpPr>
        <p:spPr>
          <a:xfrm>
            <a:off x="5143504" y="857232"/>
            <a:ext cx="3957622" cy="1200329"/>
          </a:xfrm>
          <a:prstGeom prst="rect">
            <a:avLst/>
          </a:prstGeom>
          <a:noFill/>
        </p:spPr>
        <p:txBody>
          <a:bodyPr wrap="none" rtlCol="0">
            <a:spAutoFit/>
          </a:bodyPr>
          <a:lstStyle/>
          <a:p>
            <a:pPr algn="r"/>
            <a:r>
              <a:rPr lang="ru-RU" sz="2400" dirty="0" smtClean="0">
                <a:solidFill>
                  <a:schemeClr val="bg1"/>
                </a:solidFill>
              </a:rPr>
              <a:t>клиент сервис ничто без  </a:t>
            </a:r>
          </a:p>
          <a:p>
            <a:pPr algn="r"/>
            <a:r>
              <a:rPr lang="ru-RU" sz="2400" dirty="0" smtClean="0">
                <a:solidFill>
                  <a:schemeClr val="bg1"/>
                </a:solidFill>
              </a:rPr>
              <a:t>дополнительных «фишек»  </a:t>
            </a:r>
          </a:p>
          <a:p>
            <a:pPr algn="r"/>
            <a:r>
              <a:rPr lang="ru-RU" sz="2400" dirty="0" smtClean="0">
                <a:solidFill>
                  <a:schemeClr val="bg1"/>
                </a:solidFill>
              </a:rPr>
              <a:t>увеличивающих конверсию</a:t>
            </a:r>
            <a:endParaRPr lang="ru-RU" sz="2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840" y="0"/>
            <a:ext cx="8229600" cy="1143000"/>
          </a:xfrm>
        </p:spPr>
        <p:txBody>
          <a:bodyPr>
            <a:normAutofit/>
          </a:bodyPr>
          <a:lstStyle/>
          <a:p>
            <a:pPr algn="r"/>
            <a:r>
              <a:rPr lang="ru-RU" sz="2800" dirty="0" smtClean="0"/>
              <a:t>Ищите узкие места в бизнес процессах клиента</a:t>
            </a:r>
            <a:endParaRPr lang="ru-RU" sz="2800" dirty="0"/>
          </a:p>
        </p:txBody>
      </p:sp>
      <p:sp>
        <p:nvSpPr>
          <p:cNvPr id="3" name="Содержимое 2"/>
          <p:cNvSpPr>
            <a:spLocks noGrp="1"/>
          </p:cNvSpPr>
          <p:nvPr>
            <p:ph idx="1"/>
          </p:nvPr>
        </p:nvSpPr>
        <p:spPr>
          <a:xfrm>
            <a:off x="385762" y="861222"/>
            <a:ext cx="8401080" cy="5376090"/>
          </a:xfrm>
        </p:spPr>
        <p:txBody>
          <a:bodyPr>
            <a:normAutofit/>
          </a:bodyPr>
          <a:lstStyle/>
          <a:p>
            <a:pPr>
              <a:buNone/>
            </a:pPr>
            <a:endParaRPr lang="ru-RU" dirty="0" smtClean="0"/>
          </a:p>
          <a:p>
            <a:pPr marL="514350" indent="-514350">
              <a:buFont typeface="+mj-lt"/>
              <a:buAutoNum type="arabicPeriod"/>
            </a:pPr>
            <a:r>
              <a:rPr lang="ru-RU" dirty="0" err="1" smtClean="0"/>
              <a:t>Оффлайн</a:t>
            </a:r>
            <a:r>
              <a:rPr lang="ru-RU" dirty="0" smtClean="0"/>
              <a:t>: работа менеджеров клиента (берут ли они трубку)?</a:t>
            </a:r>
          </a:p>
          <a:p>
            <a:pPr marL="514350" indent="-514350">
              <a:buFont typeface="+mj-lt"/>
              <a:buAutoNum type="arabicPeriod"/>
            </a:pPr>
            <a:r>
              <a:rPr lang="ru-RU" dirty="0" smtClean="0"/>
              <a:t>Как быстро реагируют? Насколько убедительно клиент умеет продавать свой продукт?</a:t>
            </a:r>
          </a:p>
          <a:p>
            <a:pPr marL="514350" indent="-514350">
              <a:buFont typeface="+mj-lt"/>
              <a:buAutoNum type="arabicPeriod"/>
            </a:pPr>
            <a:r>
              <a:rPr lang="ru-RU" dirty="0" err="1" smtClean="0"/>
              <a:t>Онлайн</a:t>
            </a:r>
            <a:r>
              <a:rPr lang="ru-RU" dirty="0" smtClean="0"/>
              <a:t>: контекст не всегда плох, как кажется, юзабилити… </a:t>
            </a:r>
          </a:p>
          <a:p>
            <a:pPr marL="514350" indent="-514350">
              <a:buNone/>
            </a:pPr>
            <a:r>
              <a:rPr lang="ru-RU" dirty="0" smtClean="0"/>
              <a:t>Аккуратно советуйте клиенту что ему </a:t>
            </a:r>
            <a:r>
              <a:rPr lang="ru-RU" dirty="0" err="1" smtClean="0"/>
              <a:t>помеять</a:t>
            </a:r>
            <a:r>
              <a:rPr lang="ru-RU"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00808"/>
            <a:ext cx="8229600" cy="1143000"/>
          </a:xfrm>
        </p:spPr>
        <p:txBody>
          <a:bodyPr>
            <a:noAutofit/>
          </a:bodyPr>
          <a:lstStyle/>
          <a:p>
            <a:r>
              <a:rPr lang="ru-RU" sz="4500" dirty="0" smtClean="0"/>
              <a:t>Юзабилити не существует!</a:t>
            </a:r>
            <a:br>
              <a:rPr lang="ru-RU" sz="4500" dirty="0" smtClean="0"/>
            </a:br>
            <a:r>
              <a:rPr lang="ru-RU" sz="4500" dirty="0" smtClean="0">
                <a:solidFill>
                  <a:schemeClr val="bg1"/>
                </a:solidFill>
              </a:rPr>
              <a:t>(для небольших сайтов)</a:t>
            </a:r>
            <a:br>
              <a:rPr lang="ru-RU" sz="4500" dirty="0" smtClean="0">
                <a:solidFill>
                  <a:schemeClr val="bg1"/>
                </a:solidFill>
              </a:rPr>
            </a:br>
            <a:r>
              <a:rPr lang="ru-RU" sz="4500" dirty="0" smtClean="0">
                <a:solidFill>
                  <a:schemeClr val="bg1"/>
                </a:solidFill>
              </a:rPr>
              <a:t>(а существует здравый смысл) </a:t>
            </a:r>
            <a:endParaRPr lang="ru-RU" sz="45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00808"/>
            <a:ext cx="8229600" cy="1143000"/>
          </a:xfrm>
        </p:spPr>
        <p:txBody>
          <a:bodyPr>
            <a:noAutofit/>
          </a:bodyPr>
          <a:lstStyle/>
          <a:p>
            <a:r>
              <a:rPr lang="ru-RU" sz="4500" dirty="0" smtClean="0"/>
              <a:t>Юзабилити не существует!</a:t>
            </a:r>
            <a:br>
              <a:rPr lang="ru-RU" sz="4500" dirty="0" smtClean="0"/>
            </a:br>
            <a:r>
              <a:rPr lang="ru-RU" sz="4500" dirty="0" smtClean="0">
                <a:solidFill>
                  <a:schemeClr val="bg1">
                    <a:lumMod val="85000"/>
                  </a:schemeClr>
                </a:solidFill>
              </a:rPr>
              <a:t>(для небольших сайтов)</a:t>
            </a:r>
            <a:r>
              <a:rPr lang="ru-RU" sz="4500" dirty="0" smtClean="0"/>
              <a:t/>
            </a:r>
            <a:br>
              <a:rPr lang="ru-RU" sz="4500" dirty="0" smtClean="0"/>
            </a:br>
            <a:r>
              <a:rPr lang="ru-RU" sz="4500" dirty="0" smtClean="0">
                <a:solidFill>
                  <a:schemeClr val="bg1"/>
                </a:solidFill>
              </a:rPr>
              <a:t>(а существует здравый смысл) </a:t>
            </a:r>
            <a:endParaRPr lang="ru-RU" sz="45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00808"/>
            <a:ext cx="8229600" cy="1143000"/>
          </a:xfrm>
        </p:spPr>
        <p:txBody>
          <a:bodyPr>
            <a:noAutofit/>
          </a:bodyPr>
          <a:lstStyle/>
          <a:p>
            <a:r>
              <a:rPr lang="ru-RU" sz="4500" dirty="0" smtClean="0"/>
              <a:t>Юзабилити не существует!</a:t>
            </a:r>
            <a:br>
              <a:rPr lang="ru-RU" sz="4500" dirty="0" smtClean="0"/>
            </a:br>
            <a:r>
              <a:rPr lang="ru-RU" sz="4500" dirty="0" smtClean="0">
                <a:solidFill>
                  <a:schemeClr val="bg1">
                    <a:lumMod val="85000"/>
                  </a:schemeClr>
                </a:solidFill>
              </a:rPr>
              <a:t>(для небольших сайтов)</a:t>
            </a:r>
            <a:br>
              <a:rPr lang="ru-RU" sz="4500" dirty="0" smtClean="0">
                <a:solidFill>
                  <a:schemeClr val="bg1">
                    <a:lumMod val="85000"/>
                  </a:schemeClr>
                </a:solidFill>
              </a:rPr>
            </a:br>
            <a:r>
              <a:rPr lang="ru-RU" sz="4500" dirty="0" smtClean="0">
                <a:solidFill>
                  <a:schemeClr val="bg1">
                    <a:lumMod val="85000"/>
                  </a:schemeClr>
                </a:solidFill>
              </a:rPr>
              <a:t>(а существует здравый смысл)</a:t>
            </a:r>
            <a:r>
              <a:rPr lang="ru-RU" sz="4500" dirty="0" smtClean="0">
                <a:solidFill>
                  <a:schemeClr val="bg1"/>
                </a:solidFill>
              </a:rPr>
              <a:t> </a:t>
            </a:r>
            <a:endParaRPr lang="ru-RU" sz="45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60"/>
            <a:ext cx="8229600" cy="1143000"/>
          </a:xfrm>
        </p:spPr>
        <p:txBody>
          <a:bodyPr>
            <a:normAutofit/>
          </a:bodyPr>
          <a:lstStyle/>
          <a:p>
            <a:r>
              <a:rPr lang="ru-RU" dirty="0" smtClean="0"/>
              <a:t>Задумывались ли вы:</a:t>
            </a:r>
            <a:endParaRPr lang="ru-RU" dirty="0"/>
          </a:p>
        </p:txBody>
      </p:sp>
      <p:sp>
        <p:nvSpPr>
          <p:cNvPr id="3" name="Содержимое 2"/>
          <p:cNvSpPr>
            <a:spLocks noGrp="1"/>
          </p:cNvSpPr>
          <p:nvPr>
            <p:ph idx="1"/>
          </p:nvPr>
        </p:nvSpPr>
        <p:spPr>
          <a:xfrm>
            <a:off x="500034" y="1285860"/>
            <a:ext cx="8229600" cy="4786346"/>
          </a:xfrm>
        </p:spPr>
        <p:txBody>
          <a:bodyPr>
            <a:normAutofit fontScale="92500" lnSpcReduction="10000"/>
          </a:bodyPr>
          <a:lstStyle/>
          <a:p>
            <a:r>
              <a:rPr lang="ru-RU" dirty="0" smtClean="0"/>
              <a:t>Сколько времени «живет» клиент в компании?</a:t>
            </a:r>
          </a:p>
          <a:p>
            <a:r>
              <a:rPr lang="ru-RU" dirty="0" smtClean="0"/>
              <a:t>Насколько «продвинутые» клиенты к вам приходят ?</a:t>
            </a:r>
          </a:p>
          <a:p>
            <a:r>
              <a:rPr lang="ru-RU" dirty="0" smtClean="0"/>
              <a:t>Сколько вы тратите на привлечение каждого нового клиента? </a:t>
            </a:r>
          </a:p>
          <a:p>
            <a:r>
              <a:rPr lang="ru-RU" dirty="0" smtClean="0"/>
              <a:t>Сколько вам стоит привлечение каждых </a:t>
            </a:r>
            <a:br>
              <a:rPr lang="ru-RU" dirty="0" smtClean="0"/>
            </a:br>
            <a:r>
              <a:rPr lang="ru-RU" dirty="0" smtClean="0"/>
              <a:t>100 тыс. руб. оборота? </a:t>
            </a:r>
          </a:p>
          <a:p>
            <a:r>
              <a:rPr lang="ru-RU" dirty="0" smtClean="0"/>
              <a:t>Как влияют конкретные «</a:t>
            </a:r>
            <a:r>
              <a:rPr lang="ru-RU" dirty="0" err="1" smtClean="0"/>
              <a:t>продажники</a:t>
            </a:r>
            <a:r>
              <a:rPr lang="ru-RU" dirty="0" smtClean="0"/>
              <a:t>» на последующее состояние клиента (через полгода)?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normAutofit/>
          </a:bodyPr>
          <a:lstStyle/>
          <a:p>
            <a:r>
              <a:rPr lang="ru-RU" sz="3200" dirty="0" smtClean="0"/>
              <a:t>Увеличение конверсии сайта клиента</a:t>
            </a:r>
            <a:endParaRPr lang="ru-RU" sz="3000" dirty="0"/>
          </a:p>
        </p:txBody>
      </p:sp>
      <p:sp>
        <p:nvSpPr>
          <p:cNvPr id="4" name="TextBox 3"/>
          <p:cNvSpPr txBox="1"/>
          <p:nvPr/>
        </p:nvSpPr>
        <p:spPr>
          <a:xfrm>
            <a:off x="857224" y="1500174"/>
            <a:ext cx="7215238" cy="2308324"/>
          </a:xfrm>
          <a:prstGeom prst="rect">
            <a:avLst/>
          </a:prstGeom>
          <a:noFill/>
        </p:spPr>
        <p:txBody>
          <a:bodyPr wrap="square" rtlCol="0">
            <a:spAutoFit/>
          </a:bodyPr>
          <a:lstStyle/>
          <a:p>
            <a:pPr marL="342900" indent="-342900">
              <a:buFont typeface="+mj-lt"/>
              <a:buAutoNum type="arabicPeriod"/>
            </a:pPr>
            <a:r>
              <a:rPr lang="ru-RU" sz="2400" dirty="0" smtClean="0">
                <a:solidFill>
                  <a:prstClr val="black"/>
                </a:solidFill>
              </a:rPr>
              <a:t>Аудит </a:t>
            </a:r>
            <a:r>
              <a:rPr lang="ru-RU" sz="2400" dirty="0" err="1" smtClean="0">
                <a:solidFill>
                  <a:prstClr val="black"/>
                </a:solidFill>
              </a:rPr>
              <a:t>конверсионности</a:t>
            </a:r>
            <a:r>
              <a:rPr lang="ru-RU" sz="2400" dirty="0" smtClean="0">
                <a:solidFill>
                  <a:prstClr val="black"/>
                </a:solidFill>
              </a:rPr>
              <a:t> семантического ядра</a:t>
            </a:r>
          </a:p>
          <a:p>
            <a:pPr marL="342900" indent="-342900">
              <a:buFont typeface="+mj-lt"/>
              <a:buAutoNum type="arabicPeriod"/>
            </a:pPr>
            <a:r>
              <a:rPr lang="ru-RU" sz="2400" dirty="0" err="1" smtClean="0">
                <a:solidFill>
                  <a:prstClr val="black"/>
                </a:solidFill>
              </a:rPr>
              <a:t>Юзабилити-аудит</a:t>
            </a:r>
            <a:r>
              <a:rPr lang="ru-RU" sz="2400" dirty="0" smtClean="0">
                <a:solidFill>
                  <a:prstClr val="black"/>
                </a:solidFill>
              </a:rPr>
              <a:t> (поведенческие факторы!)</a:t>
            </a:r>
          </a:p>
          <a:p>
            <a:pPr marL="342900" indent="-342900">
              <a:buFont typeface="+mj-lt"/>
              <a:buAutoNum type="arabicPeriod"/>
            </a:pPr>
            <a:r>
              <a:rPr lang="ru-RU" sz="2400" dirty="0" smtClean="0">
                <a:solidFill>
                  <a:prstClr val="black"/>
                </a:solidFill>
              </a:rPr>
              <a:t>Маркетинговый аудит</a:t>
            </a:r>
          </a:p>
          <a:p>
            <a:pPr marL="342900" indent="-342900">
              <a:buFont typeface="+mj-lt"/>
              <a:buAutoNum type="arabicPeriod"/>
            </a:pPr>
            <a:r>
              <a:rPr lang="ru-RU" sz="2400" dirty="0" smtClean="0">
                <a:solidFill>
                  <a:prstClr val="black"/>
                </a:solidFill>
              </a:rPr>
              <a:t>Увеличение конверсии </a:t>
            </a:r>
            <a:r>
              <a:rPr lang="ru-RU" sz="2400" dirty="0" err="1" smtClean="0">
                <a:solidFill>
                  <a:prstClr val="black"/>
                </a:solidFill>
              </a:rPr>
              <a:t>интернет-магазина</a:t>
            </a:r>
            <a:endParaRPr lang="ru-RU" sz="2400" dirty="0" smtClean="0">
              <a:solidFill>
                <a:prstClr val="black"/>
              </a:solidFill>
            </a:endParaRPr>
          </a:p>
          <a:p>
            <a:pPr marL="342900" indent="-342900">
              <a:buFont typeface="+mj-lt"/>
              <a:buAutoNum type="arabicPeriod"/>
            </a:pPr>
            <a:r>
              <a:rPr lang="ru-RU" sz="2400" dirty="0" smtClean="0">
                <a:solidFill>
                  <a:prstClr val="black"/>
                </a:solidFill>
              </a:rPr>
              <a:t>ВНЕДРЕНИЕ изменений на сайт клиента (кто? За сколько? Это будет делать)</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normAutofit/>
          </a:bodyPr>
          <a:lstStyle/>
          <a:p>
            <a:r>
              <a:rPr lang="ru-RU" sz="3200" dirty="0" smtClean="0"/>
              <a:t>3. Предложение дополнительных вариантов привлечения трафика</a:t>
            </a:r>
            <a:endParaRPr lang="ru-RU" sz="3000" dirty="0"/>
          </a:p>
        </p:txBody>
      </p:sp>
      <p:sp>
        <p:nvSpPr>
          <p:cNvPr id="4" name="TextBox 3"/>
          <p:cNvSpPr txBox="1"/>
          <p:nvPr/>
        </p:nvSpPr>
        <p:spPr>
          <a:xfrm>
            <a:off x="857224" y="1415673"/>
            <a:ext cx="7215238" cy="4893647"/>
          </a:xfrm>
          <a:prstGeom prst="rect">
            <a:avLst/>
          </a:prstGeom>
          <a:noFill/>
        </p:spPr>
        <p:txBody>
          <a:bodyPr wrap="square" rtlCol="0">
            <a:spAutoFit/>
          </a:bodyPr>
          <a:lstStyle/>
          <a:p>
            <a:pPr marL="342900" lvl="0" indent="-342900">
              <a:buFont typeface="+mj-lt"/>
              <a:buAutoNum type="arabicPeriod"/>
            </a:pPr>
            <a:r>
              <a:rPr lang="ru-RU" sz="2400" dirty="0" smtClean="0"/>
              <a:t>Привлечение пользователей через социальные сети, </a:t>
            </a:r>
            <a:r>
              <a:rPr lang="ru-RU" sz="2400" dirty="0" err="1" smtClean="0"/>
              <a:t>блоги</a:t>
            </a:r>
            <a:r>
              <a:rPr lang="ru-RU" sz="2400" dirty="0" smtClean="0"/>
              <a:t> (</a:t>
            </a:r>
            <a:r>
              <a:rPr lang="ru-RU" sz="2400" dirty="0" err="1" smtClean="0"/>
              <a:t>Блогун</a:t>
            </a:r>
            <a:r>
              <a:rPr lang="ru-RU" sz="2400" dirty="0" smtClean="0"/>
              <a:t> и др.), ручной </a:t>
            </a:r>
            <a:r>
              <a:rPr lang="ru-RU" sz="2400" dirty="0" err="1" smtClean="0"/>
              <a:t>масспостинг</a:t>
            </a:r>
            <a:r>
              <a:rPr lang="ru-RU" sz="2400" dirty="0" smtClean="0"/>
              <a:t>, сарафанное радио.</a:t>
            </a:r>
          </a:p>
          <a:p>
            <a:pPr marL="342900" lvl="0" indent="-342900">
              <a:buFont typeface="+mj-lt"/>
              <a:buAutoNum type="arabicPeriod"/>
            </a:pPr>
            <a:r>
              <a:rPr lang="ru-RU" sz="2400" dirty="0" smtClean="0"/>
              <a:t>Доверительный маркетинг: санкционированные электронные рассылки и использование Заказчиком существующей клиентской базы </a:t>
            </a:r>
          </a:p>
          <a:p>
            <a:pPr marL="342900" lvl="0" indent="-342900">
              <a:buFont typeface="+mj-lt"/>
              <a:buAutoNum type="arabicPeriod"/>
            </a:pPr>
            <a:r>
              <a:rPr lang="ru-RU" sz="2400" dirty="0" smtClean="0"/>
              <a:t>Лиды (приобретение конверсионных действий): заявка, регистрация, подписка на рассылку и др. </a:t>
            </a:r>
          </a:p>
          <a:p>
            <a:pPr marL="342900" lvl="0" indent="-342900">
              <a:buFont typeface="+mj-lt"/>
              <a:buAutoNum type="arabicPeriod"/>
            </a:pPr>
            <a:r>
              <a:rPr lang="ru-RU" sz="2400" dirty="0" smtClean="0"/>
              <a:t>Статейное продвижение, корпоративный </a:t>
            </a:r>
            <a:r>
              <a:rPr lang="ru-RU" sz="2400" dirty="0" err="1" smtClean="0"/>
              <a:t>блоггинг</a:t>
            </a:r>
            <a:r>
              <a:rPr lang="ru-RU" sz="2400" dirty="0" smtClean="0"/>
              <a:t> (включая </a:t>
            </a:r>
            <a:r>
              <a:rPr lang="ru-RU" sz="2400" dirty="0" err="1" smtClean="0"/>
              <a:t>твиттер</a:t>
            </a:r>
            <a:r>
              <a:rPr lang="ru-RU" sz="2400" dirty="0" smtClean="0"/>
              <a:t>)</a:t>
            </a:r>
          </a:p>
          <a:p>
            <a:pPr marL="342900" lvl="0" indent="-342900">
              <a:buFont typeface="+mj-lt"/>
              <a:buAutoNum type="arabicPeriod"/>
            </a:pPr>
            <a:r>
              <a:rPr lang="ru-RU" sz="2400" dirty="0" smtClean="0"/>
              <a:t>И самое главное: кто будет этим заниматься? Наладить </a:t>
            </a:r>
            <a:r>
              <a:rPr lang="ru-RU" sz="2400" dirty="0" err="1" smtClean="0"/>
              <a:t>аутсорс</a:t>
            </a:r>
            <a:r>
              <a:rPr lang="ru-RU" sz="2400" dirty="0" smtClean="0"/>
              <a:t> и партнерство соответствующими компаниями</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457200" y="274638"/>
            <a:ext cx="8229600" cy="1143000"/>
          </a:xfrm>
        </p:spPr>
        <p:txBody>
          <a:bodyPr>
            <a:normAutofit/>
          </a:bodyPr>
          <a:lstStyle/>
          <a:p>
            <a:r>
              <a:rPr lang="ru-RU" sz="3600" dirty="0" err="1" smtClean="0"/>
              <a:t>Юзабилити</a:t>
            </a:r>
            <a:r>
              <a:rPr lang="ru-RU" sz="3600" dirty="0" smtClean="0"/>
              <a:t> аудит: </a:t>
            </a:r>
            <a:endParaRPr lang="ru-RU" sz="3600" dirty="0"/>
          </a:p>
        </p:txBody>
      </p:sp>
      <p:sp>
        <p:nvSpPr>
          <p:cNvPr id="12" name="TextBox 11"/>
          <p:cNvSpPr txBox="1"/>
          <p:nvPr/>
        </p:nvSpPr>
        <p:spPr>
          <a:xfrm>
            <a:off x="571472" y="1714488"/>
            <a:ext cx="8286808" cy="3108543"/>
          </a:xfrm>
          <a:prstGeom prst="rect">
            <a:avLst/>
          </a:prstGeom>
          <a:noFill/>
        </p:spPr>
        <p:txBody>
          <a:bodyPr wrap="square" rtlCol="0">
            <a:spAutoFit/>
          </a:bodyPr>
          <a:lstStyle/>
          <a:p>
            <a:pPr>
              <a:buFont typeface="Arial" pitchFamily="34" charset="0"/>
              <a:buChar char="•"/>
            </a:pPr>
            <a:r>
              <a:rPr lang="ru-RU" sz="2400" dirty="0" smtClean="0"/>
              <a:t> Анализ неудобных деталей на сайте</a:t>
            </a:r>
          </a:p>
          <a:p>
            <a:pPr>
              <a:buFont typeface="Arial" pitchFamily="34" charset="0"/>
              <a:buChar char="•"/>
            </a:pPr>
            <a:r>
              <a:rPr lang="ru-RU" sz="2400" dirty="0" smtClean="0"/>
              <a:t> Предложение улучшений исходя из срочности/необходимости/цены</a:t>
            </a:r>
          </a:p>
          <a:p>
            <a:pPr>
              <a:buFont typeface="Arial" pitchFamily="34" charset="0"/>
              <a:buChar char="•"/>
            </a:pPr>
            <a:r>
              <a:rPr lang="ru-RU" sz="2400" dirty="0" smtClean="0"/>
              <a:t> Использование методик Ай-Трекинга для оценки юзабилити</a:t>
            </a:r>
          </a:p>
          <a:p>
            <a:pPr>
              <a:buFont typeface="Arial" pitchFamily="34" charset="0"/>
              <a:buChar char="•"/>
            </a:pPr>
            <a:endParaRPr lang="ru-RU" sz="2400" dirty="0" smtClean="0"/>
          </a:p>
          <a:p>
            <a:pPr algn="ctr"/>
            <a:r>
              <a:rPr lang="ru-RU" sz="3200" dirty="0" smtClean="0"/>
              <a:t>Маркетинговый аудит:</a:t>
            </a:r>
          </a:p>
          <a:p>
            <a:r>
              <a:rPr lang="ru-RU" sz="2200" dirty="0" smtClean="0"/>
              <a:t>Меры, произведенные на сайте, которые заставят пользователя купить здесь и сейчас</a:t>
            </a:r>
            <a:endParaRPr lang="ru-RU"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Заголовок 1"/>
          <p:cNvSpPr>
            <a:spLocks noGrp="1"/>
          </p:cNvSpPr>
          <p:nvPr>
            <p:ph type="title"/>
          </p:nvPr>
        </p:nvSpPr>
        <p:spPr>
          <a:xfrm>
            <a:off x="457200" y="274638"/>
            <a:ext cx="5114932" cy="868346"/>
          </a:xfrm>
        </p:spPr>
        <p:txBody>
          <a:bodyPr>
            <a:normAutofit/>
          </a:bodyPr>
          <a:lstStyle/>
          <a:p>
            <a:r>
              <a:rPr lang="ru-RU" sz="2400" dirty="0" smtClean="0"/>
              <a:t>Маркетинговый аудит</a:t>
            </a:r>
            <a:endParaRPr lang="ru-RU" sz="2400" dirty="0"/>
          </a:p>
        </p:txBody>
      </p:sp>
      <p:pic>
        <p:nvPicPr>
          <p:cNvPr id="5122" name="Picture 2"/>
          <p:cNvPicPr>
            <a:picLocks noChangeAspect="1" noChangeArrowheads="1"/>
          </p:cNvPicPr>
          <p:nvPr/>
        </p:nvPicPr>
        <p:blipFill>
          <a:blip r:embed="rId4" cstate="print"/>
          <a:srcRect/>
          <a:stretch>
            <a:fillRect/>
          </a:stretch>
        </p:blipFill>
        <p:spPr bwMode="auto">
          <a:xfrm>
            <a:off x="35496" y="44624"/>
            <a:ext cx="6786586" cy="6786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500042"/>
            <a:ext cx="8534182" cy="840726"/>
          </a:xfrm>
        </p:spPr>
        <p:txBody>
          <a:bodyPr>
            <a:noAutofit/>
          </a:bodyPr>
          <a:lstStyle/>
          <a:p>
            <a:pPr algn="l"/>
            <a:r>
              <a:rPr lang="ru-RU" sz="3500" dirty="0" smtClean="0"/>
              <a:t>Предлагайте платные  ощутимые услуги а советы давайте бесплатно! </a:t>
            </a:r>
            <a:endParaRPr lang="ru-RU" sz="3500" dirty="0"/>
          </a:p>
        </p:txBody>
      </p:sp>
      <p:sp>
        <p:nvSpPr>
          <p:cNvPr id="4" name="Заголовок 1"/>
          <p:cNvSpPr txBox="1">
            <a:spLocks/>
          </p:cNvSpPr>
          <p:nvPr/>
        </p:nvSpPr>
        <p:spPr>
          <a:xfrm>
            <a:off x="395536" y="2708920"/>
            <a:ext cx="8424936" cy="2933518"/>
          </a:xfrm>
          <a:prstGeom prst="rect">
            <a:avLst/>
          </a:prstGeom>
        </p:spPr>
        <p:txBody>
          <a:bodyPr vert="horz" lIns="91440" tIns="45720" rIns="91440" bIns="45720" rtlCol="0" anchor="ctr">
            <a:noAutofit/>
          </a:bodyPr>
          <a:lstStyle/>
          <a:p>
            <a:pPr marL="457200" indent="-457200">
              <a:spcBef>
                <a:spcPct val="0"/>
              </a:spcBef>
              <a:buFont typeface="+mj-lt"/>
              <a:buAutoNum type="arabicPeriod"/>
              <a:defRPr/>
            </a:pPr>
            <a:r>
              <a:rPr lang="ru-RU" sz="2800" dirty="0" smtClean="0"/>
              <a:t>Проверка </a:t>
            </a:r>
            <a:r>
              <a:rPr lang="ru-RU" sz="2800" dirty="0" err="1" smtClean="0"/>
              <a:t>конверсионности</a:t>
            </a:r>
            <a:r>
              <a:rPr lang="ru-RU" sz="2800" dirty="0" smtClean="0"/>
              <a:t> семантического ядра (работа с запросами)</a:t>
            </a:r>
            <a:endParaRPr lang="ru-RU" sz="2800" dirty="0" smtClean="0">
              <a:latin typeface="+mj-lt"/>
              <a:ea typeface="+mj-ea"/>
              <a:cs typeface="+mj-cs"/>
            </a:endParaRPr>
          </a:p>
          <a:p>
            <a:pPr marL="457200" marR="0" lvl="0" indent="-457200" algn="l" defTabSz="914400" rtl="0" eaLnBrk="1" fontAlgn="auto" latinLnBrk="0" hangingPunct="1">
              <a:lnSpc>
                <a:spcPct val="100000"/>
              </a:lnSpc>
              <a:spcBef>
                <a:spcPct val="0"/>
              </a:spcBef>
              <a:spcAft>
                <a:spcPts val="0"/>
              </a:spcAft>
              <a:buClrTx/>
              <a:buSzTx/>
              <a:buFont typeface="+mj-lt"/>
              <a:buAutoNum type="arabicPeriod"/>
              <a:tabLst/>
              <a:defRPr/>
            </a:pPr>
            <a:r>
              <a:rPr lang="ru-RU" sz="2800" dirty="0" smtClean="0">
                <a:latin typeface="+mj-lt"/>
                <a:ea typeface="+mj-ea"/>
                <a:cs typeface="+mj-cs"/>
              </a:rPr>
              <a:t>Дизайн текста </a:t>
            </a:r>
          </a:p>
          <a:p>
            <a:pPr marL="457200" marR="0" lvl="0" indent="-457200" algn="l" defTabSz="914400" rtl="0" eaLnBrk="1" fontAlgn="auto" latinLnBrk="0" hangingPunct="1">
              <a:lnSpc>
                <a:spcPct val="100000"/>
              </a:lnSpc>
              <a:spcBef>
                <a:spcPct val="0"/>
              </a:spcBef>
              <a:spcAft>
                <a:spcPts val="0"/>
              </a:spcAft>
              <a:buClrTx/>
              <a:buSzTx/>
              <a:buFont typeface="+mj-lt"/>
              <a:buAutoNum type="arabicPeriod"/>
              <a:tabLst/>
              <a:defRPr/>
            </a:pPr>
            <a:r>
              <a:rPr lang="ru-RU" sz="2800" dirty="0" smtClean="0">
                <a:latin typeface="+mj-lt"/>
                <a:ea typeface="+mj-ea"/>
                <a:cs typeface="+mj-cs"/>
              </a:rPr>
              <a:t>Продающий копирайтинг</a:t>
            </a:r>
          </a:p>
          <a:p>
            <a:pPr marL="457200" marR="0" lvl="0" indent="-457200" algn="l" defTabSz="914400" rtl="0" eaLnBrk="1" fontAlgn="auto" latinLnBrk="0" hangingPunct="1">
              <a:lnSpc>
                <a:spcPct val="100000"/>
              </a:lnSpc>
              <a:spcBef>
                <a:spcPct val="0"/>
              </a:spcBef>
              <a:spcAft>
                <a:spcPts val="0"/>
              </a:spcAft>
              <a:buClrTx/>
              <a:buSzTx/>
              <a:buFont typeface="+mj-lt"/>
              <a:buAutoNum type="arabicPeriod"/>
              <a:tabLst/>
              <a:defRPr/>
            </a:pPr>
            <a:r>
              <a:rPr lang="ru-RU" sz="2800" dirty="0" smtClean="0">
                <a:latin typeface="+mj-lt"/>
                <a:ea typeface="+mj-ea"/>
                <a:cs typeface="+mj-cs"/>
              </a:rPr>
              <a:t>Увеличение уникальности товаров интернет магазина</a:t>
            </a:r>
          </a:p>
          <a:p>
            <a:pPr marL="457200" marR="0" lvl="0" indent="-457200" algn="l" defTabSz="914400" rtl="0" eaLnBrk="1" fontAlgn="auto" latinLnBrk="0" hangingPunct="1">
              <a:lnSpc>
                <a:spcPct val="100000"/>
              </a:lnSpc>
              <a:spcBef>
                <a:spcPct val="0"/>
              </a:spcBef>
              <a:spcAft>
                <a:spcPts val="0"/>
              </a:spcAft>
              <a:buClrTx/>
              <a:buSzTx/>
              <a:tabLst/>
              <a:defRPr/>
            </a:pPr>
            <a:r>
              <a:rPr lang="ru-RU" sz="2800" dirty="0" smtClean="0">
                <a:latin typeface="+mj-lt"/>
                <a:ea typeface="+mj-ea"/>
                <a:cs typeface="+mj-cs"/>
              </a:rPr>
              <a:t>      …</a:t>
            </a:r>
          </a:p>
          <a:p>
            <a:pPr marL="457200" marR="0" lvl="0" indent="-457200" algn="l" defTabSz="914400" rtl="0" eaLnBrk="1" fontAlgn="auto" latinLnBrk="0" hangingPunct="1">
              <a:lnSpc>
                <a:spcPct val="100000"/>
              </a:lnSpc>
              <a:spcBef>
                <a:spcPct val="0"/>
              </a:spcBef>
              <a:spcAft>
                <a:spcPts val="0"/>
              </a:spcAft>
              <a:buClrTx/>
              <a:buSzTx/>
              <a:buFont typeface="+mj-lt"/>
              <a:buAutoNum type="arabicPeriod"/>
              <a:tabLst/>
              <a:defRPr/>
            </a:pPr>
            <a:endParaRPr lang="ru-RU" sz="36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tabLst/>
              <a:defRPr/>
            </a:pPr>
            <a:r>
              <a:rPr lang="ru-RU" sz="3600" dirty="0" smtClean="0">
                <a:latin typeface="+mj-lt"/>
                <a:ea typeface="+mj-ea"/>
                <a:cs typeface="+mj-cs"/>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F:\Ivan\проекты\проекты мои\textstyle.ru\Лого\logo_text2.gif"/>
          <p:cNvPicPr>
            <a:picLocks noChangeAspect="1" noChangeArrowheads="1"/>
          </p:cNvPicPr>
          <p:nvPr/>
        </p:nvPicPr>
        <p:blipFill>
          <a:blip r:embed="rId3" cstate="print"/>
          <a:srcRect/>
          <a:stretch>
            <a:fillRect/>
          </a:stretch>
        </p:blipFill>
        <p:spPr bwMode="auto">
          <a:xfrm>
            <a:off x="454025" y="5984875"/>
            <a:ext cx="1670050" cy="684213"/>
          </a:xfrm>
          <a:prstGeom prst="rect">
            <a:avLst/>
          </a:prstGeom>
          <a:noFill/>
          <a:ln w="9525">
            <a:noFill/>
            <a:miter lim="800000"/>
            <a:headEnd/>
            <a:tailEnd/>
          </a:ln>
        </p:spPr>
      </p:pic>
      <p:sp>
        <p:nvSpPr>
          <p:cNvPr id="5123" name="TextBox 4"/>
          <p:cNvSpPr txBox="1">
            <a:spLocks noChangeArrowheads="1"/>
          </p:cNvSpPr>
          <p:nvPr/>
        </p:nvSpPr>
        <p:spPr bwMode="auto">
          <a:xfrm>
            <a:off x="7235825" y="1835150"/>
            <a:ext cx="1944688" cy="369888"/>
          </a:xfrm>
          <a:prstGeom prst="rect">
            <a:avLst/>
          </a:prstGeom>
          <a:noFill/>
          <a:ln w="9525">
            <a:noFill/>
            <a:miter lim="800000"/>
            <a:headEnd/>
            <a:tailEnd/>
          </a:ln>
        </p:spPr>
        <p:txBody>
          <a:bodyPr>
            <a:spAutoFit/>
          </a:bodyPr>
          <a:lstStyle/>
          <a:p>
            <a:r>
              <a:rPr lang="en-US" b="1">
                <a:solidFill>
                  <a:schemeClr val="bg1"/>
                </a:solidFill>
                <a:latin typeface="Garamond" pitchFamily="18" charset="0"/>
              </a:rPr>
              <a:t>World Wide Web</a:t>
            </a:r>
            <a:endParaRPr lang="ru-RU" b="1">
              <a:solidFill>
                <a:schemeClr val="bg1"/>
              </a:solidFill>
              <a:latin typeface="Garamond" pitchFamily="18" charset="0"/>
            </a:endParaRPr>
          </a:p>
        </p:txBody>
      </p:sp>
      <p:sp>
        <p:nvSpPr>
          <p:cNvPr id="5124" name="TextBox 7"/>
          <p:cNvSpPr txBox="1">
            <a:spLocks noChangeArrowheads="1"/>
          </p:cNvSpPr>
          <p:nvPr/>
        </p:nvSpPr>
        <p:spPr bwMode="auto">
          <a:xfrm>
            <a:off x="323850" y="549275"/>
            <a:ext cx="6457950" cy="538163"/>
          </a:xfrm>
          <a:prstGeom prst="rect">
            <a:avLst/>
          </a:prstGeom>
          <a:noFill/>
          <a:ln w="9525">
            <a:noFill/>
            <a:miter lim="800000"/>
            <a:headEnd/>
            <a:tailEnd/>
          </a:ln>
        </p:spPr>
        <p:txBody>
          <a:bodyPr wrap="none">
            <a:spAutoFit/>
          </a:bodyPr>
          <a:lstStyle/>
          <a:p>
            <a:r>
              <a:rPr lang="ru-RU" sz="2900" b="1">
                <a:latin typeface="Garamond" pitchFamily="18" charset="0"/>
              </a:rPr>
              <a:t>Текст: что лучше книга или монитор?</a:t>
            </a:r>
          </a:p>
        </p:txBody>
      </p:sp>
      <p:pic>
        <p:nvPicPr>
          <p:cNvPr id="5125" name="Picture 2"/>
          <p:cNvPicPr>
            <a:picLocks noChangeAspect="1" noChangeArrowheads="1"/>
          </p:cNvPicPr>
          <p:nvPr/>
        </p:nvPicPr>
        <p:blipFill>
          <a:blip r:embed="rId4" cstate="print"/>
          <a:srcRect/>
          <a:stretch>
            <a:fillRect/>
          </a:stretch>
        </p:blipFill>
        <p:spPr bwMode="auto">
          <a:xfrm>
            <a:off x="1406525" y="2138363"/>
            <a:ext cx="6334125" cy="2800350"/>
          </a:xfrm>
          <a:prstGeom prst="rect">
            <a:avLst/>
          </a:prstGeom>
          <a:noFill/>
          <a:ln w="9525">
            <a:noFill/>
            <a:miter lim="800000"/>
            <a:headEnd/>
            <a:tailEnd/>
          </a:ln>
        </p:spPr>
      </p:pic>
      <p:sp>
        <p:nvSpPr>
          <p:cNvPr id="5126" name="TextBox 10"/>
          <p:cNvSpPr txBox="1">
            <a:spLocks noChangeArrowheads="1"/>
          </p:cNvSpPr>
          <p:nvPr/>
        </p:nvSpPr>
        <p:spPr bwMode="auto">
          <a:xfrm>
            <a:off x="2198688" y="5156200"/>
            <a:ext cx="4845050" cy="368300"/>
          </a:xfrm>
          <a:prstGeom prst="rect">
            <a:avLst/>
          </a:prstGeom>
          <a:noFill/>
          <a:ln w="9525">
            <a:noFill/>
            <a:miter lim="800000"/>
            <a:headEnd/>
            <a:tailEnd/>
          </a:ln>
        </p:spPr>
        <p:txBody>
          <a:bodyPr wrap="none">
            <a:spAutoFit/>
          </a:bodyPr>
          <a:lstStyle/>
          <a:p>
            <a:r>
              <a:rPr lang="en-US">
                <a:latin typeface="Calibri" pitchFamily="34" charset="0"/>
                <a:hlinkClick r:id="rId5"/>
              </a:rPr>
              <a:t>www.iDirection.ru</a:t>
            </a:r>
            <a:r>
              <a:rPr lang="en-US">
                <a:latin typeface="Calibri" pitchFamily="34" charset="0"/>
              </a:rPr>
              <a:t> – </a:t>
            </a:r>
            <a:r>
              <a:rPr lang="ru-RU">
                <a:latin typeface="Calibri" pitchFamily="34" charset="0"/>
              </a:rPr>
              <a:t>услуги </a:t>
            </a:r>
            <a:r>
              <a:rPr lang="en-US">
                <a:latin typeface="Calibri" pitchFamily="34" charset="0"/>
              </a:rPr>
              <a:t>eye-tracking</a:t>
            </a:r>
            <a:r>
              <a:rPr lang="ru-RU">
                <a:latin typeface="Calibri" pitchFamily="34" charset="0"/>
              </a:rPr>
              <a:t> в России</a:t>
            </a:r>
          </a:p>
        </p:txBody>
      </p:sp>
      <p:sp>
        <p:nvSpPr>
          <p:cNvPr id="5127" name="TextBox 11"/>
          <p:cNvSpPr txBox="1">
            <a:spLocks noChangeArrowheads="1"/>
          </p:cNvSpPr>
          <p:nvPr/>
        </p:nvSpPr>
        <p:spPr bwMode="auto">
          <a:xfrm>
            <a:off x="1477963" y="1627188"/>
            <a:ext cx="1204912" cy="369887"/>
          </a:xfrm>
          <a:prstGeom prst="rect">
            <a:avLst/>
          </a:prstGeom>
          <a:noFill/>
          <a:ln w="9525">
            <a:noFill/>
            <a:miter lim="800000"/>
            <a:headEnd/>
            <a:tailEnd/>
          </a:ln>
        </p:spPr>
        <p:txBody>
          <a:bodyPr wrap="none">
            <a:spAutoFit/>
          </a:bodyPr>
          <a:lstStyle/>
          <a:p>
            <a:r>
              <a:rPr lang="ru-RU">
                <a:latin typeface="Calibri" pitchFamily="34" charset="0"/>
              </a:rPr>
              <a:t>Корп. сайт</a:t>
            </a:r>
          </a:p>
        </p:txBody>
      </p:sp>
      <p:sp>
        <p:nvSpPr>
          <p:cNvPr id="5128" name="TextBox 12"/>
          <p:cNvSpPr txBox="1">
            <a:spLocks noChangeArrowheads="1"/>
          </p:cNvSpPr>
          <p:nvPr/>
        </p:nvSpPr>
        <p:spPr bwMode="auto">
          <a:xfrm>
            <a:off x="3638550" y="1484313"/>
            <a:ext cx="1911350" cy="646112"/>
          </a:xfrm>
          <a:prstGeom prst="rect">
            <a:avLst/>
          </a:prstGeom>
          <a:noFill/>
          <a:ln w="9525">
            <a:noFill/>
            <a:miter lim="800000"/>
            <a:headEnd/>
            <a:tailEnd/>
          </a:ln>
        </p:spPr>
        <p:txBody>
          <a:bodyPr wrap="none">
            <a:spAutoFit/>
          </a:bodyPr>
          <a:lstStyle/>
          <a:p>
            <a:r>
              <a:rPr lang="ru-RU">
                <a:latin typeface="Calibri" pitchFamily="34" charset="0"/>
              </a:rPr>
              <a:t>Товар в интернет </a:t>
            </a:r>
          </a:p>
          <a:p>
            <a:r>
              <a:rPr lang="ru-RU">
                <a:latin typeface="Calibri" pitchFamily="34" charset="0"/>
              </a:rPr>
              <a:t>магазине</a:t>
            </a:r>
          </a:p>
        </p:txBody>
      </p:sp>
      <p:sp>
        <p:nvSpPr>
          <p:cNvPr id="5129" name="TextBox 13"/>
          <p:cNvSpPr txBox="1">
            <a:spLocks noChangeArrowheads="1"/>
          </p:cNvSpPr>
          <p:nvPr/>
        </p:nvSpPr>
        <p:spPr bwMode="auto">
          <a:xfrm>
            <a:off x="5583238" y="1617663"/>
            <a:ext cx="1641475" cy="369887"/>
          </a:xfrm>
          <a:prstGeom prst="rect">
            <a:avLst/>
          </a:prstGeom>
          <a:noFill/>
          <a:ln w="9525">
            <a:noFill/>
            <a:miter lim="800000"/>
            <a:headEnd/>
            <a:tailEnd/>
          </a:ln>
        </p:spPr>
        <p:txBody>
          <a:bodyPr wrap="none">
            <a:spAutoFit/>
          </a:bodyPr>
          <a:lstStyle/>
          <a:p>
            <a:r>
              <a:rPr lang="ru-RU">
                <a:latin typeface="Calibri" pitchFamily="34" charset="0"/>
              </a:rPr>
              <a:t>Выдача </a:t>
            </a:r>
            <a:r>
              <a:rPr lang="en-US">
                <a:latin typeface="Calibri" pitchFamily="34" charset="0"/>
              </a:rPr>
              <a:t>Google</a:t>
            </a:r>
            <a:endParaRPr lang="ru-RU">
              <a:latin typeface="Calibri" pitchFamily="34" charset="0"/>
            </a:endParaRPr>
          </a:p>
        </p:txBody>
      </p:sp>
      <p:sp>
        <p:nvSpPr>
          <p:cNvPr id="5130" name="TextBox 15"/>
          <p:cNvSpPr txBox="1">
            <a:spLocks noChangeArrowheads="1"/>
          </p:cNvSpPr>
          <p:nvPr/>
        </p:nvSpPr>
        <p:spPr bwMode="auto">
          <a:xfrm>
            <a:off x="3276600" y="61658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F:\Ivan\проекты\проекты мои\textstyle.ru\Лого\logo_text2.gif"/>
          <p:cNvPicPr>
            <a:picLocks noChangeAspect="1" noChangeArrowheads="1"/>
          </p:cNvPicPr>
          <p:nvPr/>
        </p:nvPicPr>
        <p:blipFill>
          <a:blip r:embed="rId3" cstate="print"/>
          <a:srcRect/>
          <a:stretch>
            <a:fillRect/>
          </a:stretch>
        </p:blipFill>
        <p:spPr bwMode="auto">
          <a:xfrm>
            <a:off x="454025" y="5984875"/>
            <a:ext cx="1670050" cy="684213"/>
          </a:xfrm>
          <a:prstGeom prst="rect">
            <a:avLst/>
          </a:prstGeom>
          <a:noFill/>
          <a:ln w="9525">
            <a:noFill/>
            <a:miter lim="800000"/>
            <a:headEnd/>
            <a:tailEnd/>
          </a:ln>
        </p:spPr>
      </p:pic>
      <p:sp>
        <p:nvSpPr>
          <p:cNvPr id="6147" name="TextBox 4"/>
          <p:cNvSpPr txBox="1">
            <a:spLocks noChangeArrowheads="1"/>
          </p:cNvSpPr>
          <p:nvPr/>
        </p:nvSpPr>
        <p:spPr bwMode="auto">
          <a:xfrm>
            <a:off x="7235825" y="1835150"/>
            <a:ext cx="1944688" cy="369888"/>
          </a:xfrm>
          <a:prstGeom prst="rect">
            <a:avLst/>
          </a:prstGeom>
          <a:noFill/>
          <a:ln w="9525">
            <a:noFill/>
            <a:miter lim="800000"/>
            <a:headEnd/>
            <a:tailEnd/>
          </a:ln>
        </p:spPr>
        <p:txBody>
          <a:bodyPr>
            <a:spAutoFit/>
          </a:bodyPr>
          <a:lstStyle/>
          <a:p>
            <a:r>
              <a:rPr lang="en-US" b="1">
                <a:solidFill>
                  <a:schemeClr val="bg1"/>
                </a:solidFill>
                <a:latin typeface="Garamond" pitchFamily="18" charset="0"/>
              </a:rPr>
              <a:t>World Wide Web</a:t>
            </a:r>
            <a:endParaRPr lang="ru-RU" b="1">
              <a:solidFill>
                <a:schemeClr val="bg1"/>
              </a:solidFill>
              <a:latin typeface="Garamond" pitchFamily="18" charset="0"/>
            </a:endParaRPr>
          </a:p>
        </p:txBody>
      </p:sp>
      <p:sp>
        <p:nvSpPr>
          <p:cNvPr id="6148" name="TextBox 7"/>
          <p:cNvSpPr txBox="1">
            <a:spLocks noChangeArrowheads="1"/>
          </p:cNvSpPr>
          <p:nvPr/>
        </p:nvSpPr>
        <p:spPr bwMode="auto">
          <a:xfrm>
            <a:off x="323850" y="549275"/>
            <a:ext cx="8609013" cy="538163"/>
          </a:xfrm>
          <a:prstGeom prst="rect">
            <a:avLst/>
          </a:prstGeom>
          <a:noFill/>
          <a:ln w="9525">
            <a:noFill/>
            <a:miter lim="800000"/>
            <a:headEnd/>
            <a:tailEnd/>
          </a:ln>
        </p:spPr>
        <p:txBody>
          <a:bodyPr wrap="none">
            <a:spAutoFit/>
          </a:bodyPr>
          <a:lstStyle/>
          <a:p>
            <a:r>
              <a:rPr lang="ru-RU" sz="2900" b="1">
                <a:latin typeface="Garamond" pitchFamily="18" charset="0"/>
              </a:rPr>
              <a:t>Парадокс: буклет читается внимательней чем сайт</a:t>
            </a:r>
          </a:p>
        </p:txBody>
      </p:sp>
      <p:pic>
        <p:nvPicPr>
          <p:cNvPr id="6149" name="Picture 2"/>
          <p:cNvPicPr>
            <a:picLocks noChangeAspect="1" noChangeArrowheads="1"/>
          </p:cNvPicPr>
          <p:nvPr/>
        </p:nvPicPr>
        <p:blipFill>
          <a:blip r:embed="rId4" cstate="print"/>
          <a:srcRect r="64799"/>
          <a:stretch>
            <a:fillRect/>
          </a:stretch>
        </p:blipFill>
        <p:spPr bwMode="auto">
          <a:xfrm>
            <a:off x="1406525" y="2138363"/>
            <a:ext cx="2228850" cy="2800350"/>
          </a:xfrm>
          <a:prstGeom prst="rect">
            <a:avLst/>
          </a:prstGeom>
          <a:noFill/>
          <a:ln w="9525">
            <a:noFill/>
            <a:miter lim="800000"/>
            <a:headEnd/>
            <a:tailEnd/>
          </a:ln>
        </p:spPr>
      </p:pic>
      <p:sp>
        <p:nvSpPr>
          <p:cNvPr id="6150" name="TextBox 10"/>
          <p:cNvSpPr txBox="1">
            <a:spLocks noChangeArrowheads="1"/>
          </p:cNvSpPr>
          <p:nvPr/>
        </p:nvSpPr>
        <p:spPr bwMode="auto">
          <a:xfrm>
            <a:off x="2198688" y="5156200"/>
            <a:ext cx="4845050" cy="368300"/>
          </a:xfrm>
          <a:prstGeom prst="rect">
            <a:avLst/>
          </a:prstGeom>
          <a:noFill/>
          <a:ln w="9525">
            <a:noFill/>
            <a:miter lim="800000"/>
            <a:headEnd/>
            <a:tailEnd/>
          </a:ln>
        </p:spPr>
        <p:txBody>
          <a:bodyPr wrap="none">
            <a:spAutoFit/>
          </a:bodyPr>
          <a:lstStyle/>
          <a:p>
            <a:r>
              <a:rPr lang="en-US">
                <a:latin typeface="Calibri" pitchFamily="34" charset="0"/>
                <a:hlinkClick r:id="rId5"/>
              </a:rPr>
              <a:t>www.iDirection.ru</a:t>
            </a:r>
            <a:r>
              <a:rPr lang="en-US">
                <a:latin typeface="Calibri" pitchFamily="34" charset="0"/>
              </a:rPr>
              <a:t> – </a:t>
            </a:r>
            <a:r>
              <a:rPr lang="ru-RU">
                <a:latin typeface="Calibri" pitchFamily="34" charset="0"/>
              </a:rPr>
              <a:t>услуги </a:t>
            </a:r>
            <a:r>
              <a:rPr lang="en-US">
                <a:latin typeface="Calibri" pitchFamily="34" charset="0"/>
              </a:rPr>
              <a:t>eye-tracking</a:t>
            </a:r>
            <a:r>
              <a:rPr lang="ru-RU">
                <a:latin typeface="Calibri" pitchFamily="34" charset="0"/>
              </a:rPr>
              <a:t> в России</a:t>
            </a:r>
          </a:p>
        </p:txBody>
      </p:sp>
      <p:sp>
        <p:nvSpPr>
          <p:cNvPr id="6151" name="TextBox 11"/>
          <p:cNvSpPr txBox="1">
            <a:spLocks noChangeArrowheads="1"/>
          </p:cNvSpPr>
          <p:nvPr/>
        </p:nvSpPr>
        <p:spPr bwMode="auto">
          <a:xfrm>
            <a:off x="1477963" y="1627188"/>
            <a:ext cx="1204912" cy="369887"/>
          </a:xfrm>
          <a:prstGeom prst="rect">
            <a:avLst/>
          </a:prstGeom>
          <a:noFill/>
          <a:ln w="9525">
            <a:noFill/>
            <a:miter lim="800000"/>
            <a:headEnd/>
            <a:tailEnd/>
          </a:ln>
        </p:spPr>
        <p:txBody>
          <a:bodyPr wrap="none">
            <a:spAutoFit/>
          </a:bodyPr>
          <a:lstStyle/>
          <a:p>
            <a:r>
              <a:rPr lang="ru-RU">
                <a:latin typeface="Calibri" pitchFamily="34" charset="0"/>
              </a:rPr>
              <a:t>Корп. сайт</a:t>
            </a:r>
          </a:p>
        </p:txBody>
      </p:sp>
      <p:sp>
        <p:nvSpPr>
          <p:cNvPr id="6152" name="TextBox 12"/>
          <p:cNvSpPr txBox="1">
            <a:spLocks noChangeArrowheads="1"/>
          </p:cNvSpPr>
          <p:nvPr/>
        </p:nvSpPr>
        <p:spPr bwMode="auto">
          <a:xfrm>
            <a:off x="4067175" y="2133600"/>
            <a:ext cx="4608513" cy="1200150"/>
          </a:xfrm>
          <a:prstGeom prst="rect">
            <a:avLst/>
          </a:prstGeom>
          <a:noFill/>
          <a:ln w="9525">
            <a:noFill/>
            <a:miter lim="800000"/>
            <a:headEnd/>
            <a:tailEnd/>
          </a:ln>
        </p:spPr>
        <p:txBody>
          <a:bodyPr>
            <a:spAutoFit/>
          </a:bodyPr>
          <a:lstStyle/>
          <a:p>
            <a:r>
              <a:rPr lang="ru-RU">
                <a:latin typeface="Calibri" pitchFamily="34" charset="0"/>
              </a:rPr>
              <a:t>Написать мало текста о свои преимуществах</a:t>
            </a:r>
          </a:p>
          <a:p>
            <a:r>
              <a:rPr lang="ru-RU">
                <a:latin typeface="Calibri" pitchFamily="34" charset="0"/>
              </a:rPr>
              <a:t>гораздо сложнее, чем  «вываливать»</a:t>
            </a:r>
          </a:p>
          <a:p>
            <a:r>
              <a:rPr lang="ru-RU">
                <a:latin typeface="Calibri" pitchFamily="34" charset="0"/>
              </a:rPr>
              <a:t>гору стандартной информации на пользователя</a:t>
            </a:r>
          </a:p>
        </p:txBody>
      </p:sp>
      <p:sp>
        <p:nvSpPr>
          <p:cNvPr id="6153" name="TextBox 15"/>
          <p:cNvSpPr txBox="1">
            <a:spLocks noChangeArrowheads="1"/>
          </p:cNvSpPr>
          <p:nvPr/>
        </p:nvSpPr>
        <p:spPr bwMode="auto">
          <a:xfrm>
            <a:off x="3276600" y="61658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82550" y="93663"/>
            <a:ext cx="8953500" cy="5999162"/>
          </a:xfrm>
          <a:prstGeom prst="rect">
            <a:avLst/>
          </a:prstGeom>
          <a:noFill/>
          <a:ln w="9525">
            <a:noFill/>
            <a:miter lim="800000"/>
            <a:headEnd/>
            <a:tailEnd/>
          </a:ln>
        </p:spPr>
      </p:pic>
      <p:pic>
        <p:nvPicPr>
          <p:cNvPr id="7171" name="Picture 3" descr="F:\Ivan\проекты\проекты мои\textstyle.ru\Лого\logo_text2.gif"/>
          <p:cNvPicPr>
            <a:picLocks noChangeAspect="1" noChangeArrowheads="1"/>
          </p:cNvPicPr>
          <p:nvPr/>
        </p:nvPicPr>
        <p:blipFill>
          <a:blip r:embed="rId4" cstate="print"/>
          <a:srcRect/>
          <a:stretch>
            <a:fillRect/>
          </a:stretch>
        </p:blipFill>
        <p:spPr bwMode="auto">
          <a:xfrm>
            <a:off x="454025" y="5984875"/>
            <a:ext cx="1670050" cy="684213"/>
          </a:xfrm>
          <a:prstGeom prst="rect">
            <a:avLst/>
          </a:prstGeom>
          <a:noFill/>
          <a:ln w="9525">
            <a:noFill/>
            <a:miter lim="800000"/>
            <a:headEnd/>
            <a:tailEnd/>
          </a:ln>
        </p:spPr>
      </p:pic>
      <p:sp>
        <p:nvSpPr>
          <p:cNvPr id="7172" name="TextBox 6"/>
          <p:cNvSpPr txBox="1">
            <a:spLocks noChangeArrowheads="1"/>
          </p:cNvSpPr>
          <p:nvPr/>
        </p:nvSpPr>
        <p:spPr bwMode="auto">
          <a:xfrm>
            <a:off x="3276600" y="61658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323850" y="549275"/>
            <a:ext cx="7150100" cy="984250"/>
          </a:xfrm>
          <a:prstGeom prst="rect">
            <a:avLst/>
          </a:prstGeom>
          <a:noFill/>
          <a:ln w="9525">
            <a:noFill/>
            <a:miter lim="800000"/>
            <a:headEnd/>
            <a:tailEnd/>
          </a:ln>
        </p:spPr>
        <p:txBody>
          <a:bodyPr wrap="none">
            <a:spAutoFit/>
          </a:bodyPr>
          <a:lstStyle/>
          <a:p>
            <a:r>
              <a:rPr lang="ru-RU" sz="2900" b="1">
                <a:latin typeface="Garamond" pitchFamily="18" charset="0"/>
              </a:rPr>
              <a:t>Структура «интернет-домика для бизнеса </a:t>
            </a:r>
            <a:r>
              <a:rPr lang="en-US" sz="2900" b="1">
                <a:latin typeface="Garamond" pitchFamily="18" charset="0"/>
              </a:rPr>
              <a:t/>
            </a:r>
            <a:br>
              <a:rPr lang="en-US" sz="2900" b="1">
                <a:latin typeface="Garamond" pitchFamily="18" charset="0"/>
              </a:rPr>
            </a:br>
            <a:r>
              <a:rPr lang="ru-RU" sz="2900" b="1">
                <a:latin typeface="Garamond" pitchFamily="18" charset="0"/>
              </a:rPr>
              <a:t>типовой застройки эконом-класса»</a:t>
            </a:r>
          </a:p>
        </p:txBody>
      </p:sp>
      <p:pic>
        <p:nvPicPr>
          <p:cNvPr id="9219" name="Picture 2"/>
          <p:cNvPicPr>
            <a:picLocks noChangeAspect="1" noChangeArrowheads="1"/>
          </p:cNvPicPr>
          <p:nvPr/>
        </p:nvPicPr>
        <p:blipFill>
          <a:blip r:embed="rId3" cstate="print"/>
          <a:srcRect/>
          <a:stretch>
            <a:fillRect/>
          </a:stretch>
        </p:blipFill>
        <p:spPr bwMode="auto">
          <a:xfrm>
            <a:off x="211138" y="1700213"/>
            <a:ext cx="4537075" cy="4537075"/>
          </a:xfrm>
          <a:prstGeom prst="rect">
            <a:avLst/>
          </a:prstGeom>
          <a:noFill/>
          <a:ln w="9525">
            <a:noFill/>
            <a:miter lim="800000"/>
            <a:headEnd/>
            <a:tailEnd/>
          </a:ln>
        </p:spPr>
      </p:pic>
      <p:sp>
        <p:nvSpPr>
          <p:cNvPr id="9220" name="TextBox 7"/>
          <p:cNvSpPr txBox="1">
            <a:spLocks noChangeArrowheads="1"/>
          </p:cNvSpPr>
          <p:nvPr/>
        </p:nvSpPr>
        <p:spPr bwMode="auto">
          <a:xfrm>
            <a:off x="4932363" y="1692275"/>
            <a:ext cx="3671887" cy="3476625"/>
          </a:xfrm>
          <a:prstGeom prst="rect">
            <a:avLst/>
          </a:prstGeom>
          <a:noFill/>
          <a:ln w="9525">
            <a:noFill/>
            <a:miter lim="800000"/>
            <a:headEnd/>
            <a:tailEnd/>
          </a:ln>
        </p:spPr>
        <p:txBody>
          <a:bodyPr>
            <a:spAutoFit/>
          </a:bodyPr>
          <a:lstStyle/>
          <a:p>
            <a:pPr>
              <a:buFont typeface="Arial" charset="0"/>
              <a:buChar char="•"/>
            </a:pPr>
            <a:r>
              <a:rPr lang="ru-RU" sz="2000">
                <a:latin typeface="Garamond" pitchFamily="18" charset="0"/>
              </a:rPr>
              <a:t>Логотип не ссылается на главную страницу</a:t>
            </a:r>
          </a:p>
          <a:p>
            <a:pPr>
              <a:buFont typeface="Arial" charset="0"/>
              <a:buChar char="•"/>
            </a:pPr>
            <a:r>
              <a:rPr lang="ru-RU" sz="2000">
                <a:latin typeface="Garamond" pitchFamily="18" charset="0"/>
              </a:rPr>
              <a:t> Телефон в шапке сайта</a:t>
            </a:r>
          </a:p>
          <a:p>
            <a:pPr>
              <a:buFont typeface="Arial" charset="0"/>
              <a:buChar char="•"/>
            </a:pPr>
            <a:r>
              <a:rPr lang="ru-RU" sz="2000">
                <a:latin typeface="Garamond" pitchFamily="18" charset="0"/>
              </a:rPr>
              <a:t> Не делают нижнего меню </a:t>
            </a:r>
          </a:p>
          <a:p>
            <a:pPr>
              <a:buFont typeface="Arial" charset="0"/>
              <a:buChar char="•"/>
            </a:pPr>
            <a:r>
              <a:rPr lang="ru-RU" sz="2000">
                <a:latin typeface="Garamond" pitchFamily="18" charset="0"/>
              </a:rPr>
              <a:t> Наплевательское отношение </a:t>
            </a:r>
          </a:p>
          <a:p>
            <a:r>
              <a:rPr lang="ru-RU" sz="2000">
                <a:latin typeface="Garamond" pitchFamily="18" charset="0"/>
              </a:rPr>
              <a:t>   всех к контенту</a:t>
            </a:r>
          </a:p>
          <a:p>
            <a:endParaRPr lang="ru-RU" sz="2000">
              <a:latin typeface="Garamond" pitchFamily="18" charset="0"/>
            </a:endParaRPr>
          </a:p>
          <a:p>
            <a:endParaRPr lang="ru-RU" sz="2000">
              <a:latin typeface="Garamond" pitchFamily="18" charset="0"/>
            </a:endParaRPr>
          </a:p>
          <a:p>
            <a:r>
              <a:rPr lang="ru-RU" sz="2000">
                <a:latin typeface="Garamond" pitchFamily="18" charset="0"/>
              </a:rPr>
              <a:t>Вывод: шаблоны необходимо</a:t>
            </a:r>
          </a:p>
          <a:p>
            <a:r>
              <a:rPr lang="ru-RU" sz="2000">
                <a:latin typeface="Garamond" pitchFamily="18" charset="0"/>
              </a:rPr>
              <a:t>серьезно переделывать,</a:t>
            </a:r>
            <a:br>
              <a:rPr lang="ru-RU" sz="2000">
                <a:latin typeface="Garamond" pitchFamily="18" charset="0"/>
              </a:rPr>
            </a:br>
            <a:r>
              <a:rPr lang="ru-RU" sz="2000">
                <a:latin typeface="Garamond" pitchFamily="18" charset="0"/>
              </a:rPr>
              <a:t>но чаще ЛЕНЬ</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323850" y="549275"/>
            <a:ext cx="8496300" cy="984250"/>
          </a:xfrm>
          <a:prstGeom prst="rect">
            <a:avLst/>
          </a:prstGeom>
          <a:noFill/>
          <a:ln w="9525">
            <a:noFill/>
            <a:miter lim="800000"/>
            <a:headEnd/>
            <a:tailEnd/>
          </a:ln>
        </p:spPr>
        <p:txBody>
          <a:bodyPr>
            <a:spAutoFit/>
          </a:bodyPr>
          <a:lstStyle/>
          <a:p>
            <a:r>
              <a:rPr lang="ru-RU" sz="2900" b="1">
                <a:latin typeface="Garamond" pitchFamily="18" charset="0"/>
              </a:rPr>
              <a:t>Как же добиться от пользователя повышенного внимания к вашему тексту?</a:t>
            </a:r>
          </a:p>
        </p:txBody>
      </p:sp>
      <p:pic>
        <p:nvPicPr>
          <p:cNvPr id="10243" name="Picture 3" descr="F:\Ivan\проекты\проекты мои\textstyle.ru\Лого\logo_text2.gif"/>
          <p:cNvPicPr>
            <a:picLocks noChangeAspect="1" noChangeArrowheads="1"/>
          </p:cNvPicPr>
          <p:nvPr/>
        </p:nvPicPr>
        <p:blipFill>
          <a:blip r:embed="rId3" cstate="print"/>
          <a:srcRect/>
          <a:stretch>
            <a:fillRect/>
          </a:stretch>
        </p:blipFill>
        <p:spPr bwMode="auto">
          <a:xfrm>
            <a:off x="454025" y="5984875"/>
            <a:ext cx="1670050" cy="684213"/>
          </a:xfrm>
          <a:prstGeom prst="rect">
            <a:avLst/>
          </a:prstGeom>
          <a:noFill/>
          <a:ln w="9525">
            <a:noFill/>
            <a:miter lim="800000"/>
            <a:headEnd/>
            <a:tailEnd/>
          </a:ln>
        </p:spPr>
      </p:pic>
      <p:sp>
        <p:nvSpPr>
          <p:cNvPr id="10244" name="TextBox 7"/>
          <p:cNvSpPr txBox="1">
            <a:spLocks noChangeArrowheads="1"/>
          </p:cNvSpPr>
          <p:nvPr/>
        </p:nvSpPr>
        <p:spPr bwMode="auto">
          <a:xfrm>
            <a:off x="3276600" y="61658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pic>
        <p:nvPicPr>
          <p:cNvPr id="10245" name="Picture 3"/>
          <p:cNvPicPr>
            <a:picLocks noChangeAspect="1" noChangeArrowheads="1"/>
          </p:cNvPicPr>
          <p:nvPr/>
        </p:nvPicPr>
        <p:blipFill>
          <a:blip r:embed="rId4" cstate="print"/>
          <a:srcRect t="4672" r="-1407" b="7912"/>
          <a:stretch>
            <a:fillRect/>
          </a:stretch>
        </p:blipFill>
        <p:spPr bwMode="auto">
          <a:xfrm>
            <a:off x="611188" y="2133600"/>
            <a:ext cx="2741612" cy="2206625"/>
          </a:xfrm>
          <a:prstGeom prst="rect">
            <a:avLst/>
          </a:prstGeom>
          <a:noFill/>
          <a:ln w="9525">
            <a:noFill/>
            <a:miter lim="800000"/>
            <a:headEnd/>
            <a:tailEnd/>
          </a:ln>
        </p:spPr>
      </p:pic>
      <p:sp>
        <p:nvSpPr>
          <p:cNvPr id="10246" name="TextBox 9"/>
          <p:cNvSpPr txBox="1">
            <a:spLocks noChangeArrowheads="1"/>
          </p:cNvSpPr>
          <p:nvPr/>
        </p:nvSpPr>
        <p:spPr bwMode="auto">
          <a:xfrm>
            <a:off x="714375" y="1628775"/>
            <a:ext cx="2633663" cy="369888"/>
          </a:xfrm>
          <a:prstGeom prst="rect">
            <a:avLst/>
          </a:prstGeom>
          <a:noFill/>
          <a:ln w="9525">
            <a:noFill/>
            <a:miter lim="800000"/>
            <a:headEnd/>
            <a:tailEnd/>
          </a:ln>
        </p:spPr>
        <p:txBody>
          <a:bodyPr wrap="none">
            <a:spAutoFit/>
          </a:bodyPr>
          <a:lstStyle/>
          <a:p>
            <a:r>
              <a:rPr lang="ru-RU">
                <a:latin typeface="Garamond" pitchFamily="18" charset="0"/>
              </a:rPr>
              <a:t>Нужно добавить  перца! </a:t>
            </a:r>
          </a:p>
        </p:txBody>
      </p:sp>
      <p:sp>
        <p:nvSpPr>
          <p:cNvPr id="10247" name="TextBox 10"/>
          <p:cNvSpPr txBox="1">
            <a:spLocks noChangeArrowheads="1"/>
          </p:cNvSpPr>
          <p:nvPr/>
        </p:nvSpPr>
        <p:spPr bwMode="auto">
          <a:xfrm>
            <a:off x="4427538" y="2133600"/>
            <a:ext cx="4176712" cy="1938338"/>
          </a:xfrm>
          <a:prstGeom prst="rect">
            <a:avLst/>
          </a:prstGeom>
          <a:noFill/>
          <a:ln w="9525">
            <a:noFill/>
            <a:miter lim="800000"/>
            <a:headEnd/>
            <a:tailEnd/>
          </a:ln>
        </p:spPr>
        <p:txBody>
          <a:bodyPr>
            <a:spAutoFit/>
          </a:bodyPr>
          <a:lstStyle/>
          <a:p>
            <a:pPr algn="just"/>
            <a:r>
              <a:rPr lang="ru-RU" sz="1000">
                <a:latin typeface="Calibri" pitchFamily="34" charset="0"/>
              </a:rPr>
              <a:t>Заблуждение решительно трансформирует дуализм, ломая рамки привычных представлений. Созерцание индуктивно рефлектирует трансцендентальный гравитационный парадокс, хотя в официозе принято обратное. Искусство осмысляет структурализм, ломая рамки привычных представлений. Здравый смысл ментально подчеркивает сложный язык образов, ломая рамки привычных представлений. Гений индуцирует непредвиденный принцип восприятия, при этом буквы А, В, I, О символизируют соответственно общеутвердительное, общеотрицательное, частноутвердительное и частноотрицательное суждения. Априори, деонтология изоморфна времени. </a:t>
            </a:r>
          </a:p>
          <a:p>
            <a:endParaRPr lang="ru-RU" sz="1000">
              <a:latin typeface="Calibri" pitchFamily="34" charset="0"/>
            </a:endParaRPr>
          </a:p>
        </p:txBody>
      </p:sp>
      <p:sp>
        <p:nvSpPr>
          <p:cNvPr id="12" name="Стрелка вправо 11"/>
          <p:cNvSpPr/>
          <p:nvPr/>
        </p:nvSpPr>
        <p:spPr>
          <a:xfrm>
            <a:off x="3348038" y="2781300"/>
            <a:ext cx="1008062" cy="719138"/>
          </a:xfrm>
          <a:prstGeom prst="rightArrow">
            <a:avLst>
              <a:gd name="adj1" fmla="val 50000"/>
              <a:gd name="adj2" fmla="val 6252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u="sng" dirty="0"/>
          </a:p>
        </p:txBody>
      </p:sp>
      <p:sp>
        <p:nvSpPr>
          <p:cNvPr id="10249" name="TextBox 12"/>
          <p:cNvSpPr txBox="1">
            <a:spLocks noChangeArrowheads="1"/>
          </p:cNvSpPr>
          <p:nvPr/>
        </p:nvSpPr>
        <p:spPr bwMode="auto">
          <a:xfrm>
            <a:off x="4500563" y="4149725"/>
            <a:ext cx="3987800" cy="1430338"/>
          </a:xfrm>
          <a:prstGeom prst="rect">
            <a:avLst/>
          </a:prstGeom>
          <a:noFill/>
          <a:ln w="9525">
            <a:noFill/>
            <a:miter lim="800000"/>
            <a:headEnd/>
            <a:tailEnd/>
          </a:ln>
        </p:spPr>
        <p:txBody>
          <a:bodyPr>
            <a:spAutoFit/>
          </a:bodyPr>
          <a:lstStyle/>
          <a:p>
            <a:r>
              <a:rPr lang="ru-RU" sz="2900" b="1">
                <a:latin typeface="Garamond" pitchFamily="18" charset="0"/>
              </a:rPr>
              <a:t>Кстати: портянки – побочный продукт работы продвиженцев</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60"/>
            <a:ext cx="8229600" cy="1143000"/>
          </a:xfrm>
        </p:spPr>
        <p:txBody>
          <a:bodyPr>
            <a:normAutofit/>
          </a:bodyPr>
          <a:lstStyle/>
          <a:p>
            <a:r>
              <a:rPr lang="ru-RU" dirty="0" smtClean="0"/>
              <a:t>Рынок «стелется» под клиента</a:t>
            </a:r>
            <a:endParaRPr lang="ru-RU" dirty="0"/>
          </a:p>
        </p:txBody>
      </p:sp>
      <p:sp>
        <p:nvSpPr>
          <p:cNvPr id="3" name="Содержимое 2"/>
          <p:cNvSpPr>
            <a:spLocks noGrp="1"/>
          </p:cNvSpPr>
          <p:nvPr>
            <p:ph idx="1"/>
          </p:nvPr>
        </p:nvSpPr>
        <p:spPr>
          <a:xfrm>
            <a:off x="500034" y="1124744"/>
            <a:ext cx="8229600" cy="4786346"/>
          </a:xfrm>
        </p:spPr>
        <p:txBody>
          <a:bodyPr>
            <a:normAutofit fontScale="85000" lnSpcReduction="10000"/>
          </a:bodyPr>
          <a:lstStyle/>
          <a:p>
            <a:pPr algn="ctr">
              <a:buNone/>
            </a:pPr>
            <a:r>
              <a:rPr lang="ru-RU" dirty="0" smtClean="0"/>
              <a:t>Большое количество </a:t>
            </a:r>
            <a:r>
              <a:rPr lang="en-US" dirty="0" smtClean="0"/>
              <a:t>SEO</a:t>
            </a:r>
            <a:r>
              <a:rPr lang="ru-RU" dirty="0" smtClean="0"/>
              <a:t>-компаний:</a:t>
            </a:r>
          </a:p>
          <a:p>
            <a:r>
              <a:rPr lang="ru-RU" dirty="0" smtClean="0"/>
              <a:t>Декларирует «оплату по факту»</a:t>
            </a:r>
          </a:p>
          <a:p>
            <a:r>
              <a:rPr lang="ru-RU" dirty="0" smtClean="0"/>
              <a:t>Предоставляет «прозрачную (ежедневную) отчетность» по позициям</a:t>
            </a:r>
          </a:p>
          <a:p>
            <a:r>
              <a:rPr lang="ru-RU" dirty="0" smtClean="0"/>
              <a:t>Готово работать «без предоплаты»/не брать деньги за «оптимизацию сайта» </a:t>
            </a:r>
          </a:p>
          <a:p>
            <a:r>
              <a:rPr lang="ru-RU" dirty="0" smtClean="0"/>
              <a:t>Имеет свои </a:t>
            </a:r>
            <a:r>
              <a:rPr lang="en-US" dirty="0" smtClean="0"/>
              <a:t>call</a:t>
            </a:r>
            <a:r>
              <a:rPr lang="ru-RU" dirty="0" smtClean="0"/>
              <a:t>-центры (привет ООО Продвижение), которые совершают холодные звонки</a:t>
            </a:r>
            <a:r>
              <a:rPr lang="en-US" dirty="0" smtClean="0"/>
              <a:t> </a:t>
            </a:r>
            <a:r>
              <a:rPr lang="ru-RU" dirty="0" smtClean="0"/>
              <a:t>и переманивают клиентов у конкурентов</a:t>
            </a:r>
          </a:p>
          <a:p>
            <a:r>
              <a:rPr lang="ru-RU" dirty="0" smtClean="0"/>
              <a:t>Имеют эффективных и агрессивных </a:t>
            </a:r>
            <a:r>
              <a:rPr lang="ru-RU" dirty="0" err="1" smtClean="0"/>
              <a:t>продажников</a:t>
            </a:r>
            <a:r>
              <a:rPr lang="ru-RU" dirty="0" smtClean="0"/>
              <a:t>, которые могут продать всё, что угодно</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971550" y="63500"/>
            <a:ext cx="7056438" cy="653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418" t="4460" r="5530" b="5748"/>
          <a:stretch>
            <a:fillRect/>
          </a:stretch>
        </p:blipFill>
        <p:spPr bwMode="auto">
          <a:xfrm>
            <a:off x="0" y="0"/>
            <a:ext cx="8421688" cy="6858000"/>
          </a:xfrm>
          <a:prstGeom prst="rect">
            <a:avLst/>
          </a:prstGeom>
          <a:noFill/>
          <a:ln w="9525">
            <a:noFill/>
            <a:miter lim="800000"/>
            <a:headEnd/>
            <a:tailEnd/>
          </a:ln>
        </p:spPr>
      </p:pic>
      <p:sp>
        <p:nvSpPr>
          <p:cNvPr id="12291" name="TextBox 5"/>
          <p:cNvSpPr txBox="1">
            <a:spLocks noChangeArrowheads="1"/>
          </p:cNvSpPr>
          <p:nvPr/>
        </p:nvSpPr>
        <p:spPr bwMode="auto">
          <a:xfrm>
            <a:off x="5795963" y="2636838"/>
            <a:ext cx="1220787" cy="646112"/>
          </a:xfrm>
          <a:prstGeom prst="rect">
            <a:avLst/>
          </a:prstGeom>
          <a:noFill/>
          <a:ln w="9525">
            <a:noFill/>
            <a:miter lim="800000"/>
            <a:headEnd/>
            <a:tailEnd/>
          </a:ln>
        </p:spPr>
        <p:txBody>
          <a:bodyPr wrap="none">
            <a:spAutoFit/>
          </a:bodyPr>
          <a:lstStyle/>
          <a:p>
            <a:r>
              <a:rPr lang="ru-RU" sz="3600">
                <a:latin typeface="Calibri" pitchFamily="34" charset="0"/>
              </a:rPr>
              <a:t>Было</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str\bk\проекты\проекты мои\textstyle.ru\Портфолио\uniwell.ru\kvadrat.png"/>
          <p:cNvPicPr>
            <a:picLocks noChangeAspect="1" noChangeArrowheads="1"/>
          </p:cNvPicPr>
          <p:nvPr/>
        </p:nvPicPr>
        <p:blipFill>
          <a:blip r:embed="rId3" cstate="print"/>
          <a:srcRect/>
          <a:stretch>
            <a:fillRect/>
          </a:stretch>
        </p:blipFill>
        <p:spPr bwMode="auto">
          <a:xfrm>
            <a:off x="0" y="0"/>
            <a:ext cx="7705725" cy="7705725"/>
          </a:xfrm>
          <a:prstGeom prst="rect">
            <a:avLst/>
          </a:prstGeom>
          <a:noFill/>
          <a:ln w="9525">
            <a:noFill/>
            <a:miter lim="800000"/>
            <a:headEnd/>
            <a:tailEnd/>
          </a:ln>
        </p:spPr>
      </p:pic>
      <p:sp>
        <p:nvSpPr>
          <p:cNvPr id="13315" name="TextBox 4"/>
          <p:cNvSpPr txBox="1">
            <a:spLocks noChangeArrowheads="1"/>
          </p:cNvSpPr>
          <p:nvPr/>
        </p:nvSpPr>
        <p:spPr bwMode="auto">
          <a:xfrm>
            <a:off x="5795963" y="2636838"/>
            <a:ext cx="1311275" cy="646112"/>
          </a:xfrm>
          <a:prstGeom prst="rect">
            <a:avLst/>
          </a:prstGeom>
          <a:noFill/>
          <a:ln w="9525">
            <a:noFill/>
            <a:miter lim="800000"/>
            <a:headEnd/>
            <a:tailEnd/>
          </a:ln>
        </p:spPr>
        <p:txBody>
          <a:bodyPr wrap="none">
            <a:spAutoFit/>
          </a:bodyPr>
          <a:lstStyle/>
          <a:p>
            <a:r>
              <a:rPr lang="ru-RU" sz="3600">
                <a:latin typeface="Calibri" pitchFamily="34" charset="0"/>
              </a:rPr>
              <a:t>Стало</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323850" y="549275"/>
            <a:ext cx="8496300" cy="538163"/>
          </a:xfrm>
          <a:prstGeom prst="rect">
            <a:avLst/>
          </a:prstGeom>
          <a:noFill/>
          <a:ln w="9525">
            <a:noFill/>
            <a:miter lim="800000"/>
            <a:headEnd/>
            <a:tailEnd/>
          </a:ln>
        </p:spPr>
        <p:txBody>
          <a:bodyPr>
            <a:spAutoFit/>
          </a:bodyPr>
          <a:lstStyle/>
          <a:p>
            <a:r>
              <a:rPr lang="ru-RU" sz="2900" b="1">
                <a:latin typeface="Garamond" pitchFamily="18" charset="0"/>
              </a:rPr>
              <a:t>Ну то есть мы делаем что-то типа такого…</a:t>
            </a:r>
          </a:p>
        </p:txBody>
      </p:sp>
      <p:pic>
        <p:nvPicPr>
          <p:cNvPr id="14339" name="Picture 2"/>
          <p:cNvPicPr>
            <a:picLocks noChangeAspect="1" noChangeArrowheads="1"/>
          </p:cNvPicPr>
          <p:nvPr/>
        </p:nvPicPr>
        <p:blipFill>
          <a:blip r:embed="rId3" cstate="print"/>
          <a:srcRect/>
          <a:stretch>
            <a:fillRect/>
          </a:stretch>
        </p:blipFill>
        <p:spPr bwMode="auto">
          <a:xfrm>
            <a:off x="2190750" y="1847850"/>
            <a:ext cx="4762500" cy="3162300"/>
          </a:xfrm>
          <a:prstGeom prst="rect">
            <a:avLst/>
          </a:prstGeom>
          <a:noFill/>
          <a:ln w="9525">
            <a:noFill/>
            <a:miter lim="800000"/>
            <a:headEnd/>
            <a:tailEnd/>
          </a:ln>
        </p:spPr>
      </p:pic>
      <p:pic>
        <p:nvPicPr>
          <p:cNvPr id="14340" name="Picture 3" descr="F:\Ivan\проекты\проекты мои\textstyle.ru\Лого\logo_text2.gif"/>
          <p:cNvPicPr>
            <a:picLocks noChangeAspect="1" noChangeArrowheads="1"/>
          </p:cNvPicPr>
          <p:nvPr/>
        </p:nvPicPr>
        <p:blipFill>
          <a:blip r:embed="rId4" cstate="print"/>
          <a:srcRect/>
          <a:stretch>
            <a:fillRect/>
          </a:stretch>
        </p:blipFill>
        <p:spPr bwMode="auto">
          <a:xfrm>
            <a:off x="454025" y="5984875"/>
            <a:ext cx="1670050" cy="684213"/>
          </a:xfrm>
          <a:prstGeom prst="rect">
            <a:avLst/>
          </a:prstGeom>
          <a:noFill/>
          <a:ln w="9525">
            <a:noFill/>
            <a:miter lim="800000"/>
            <a:headEnd/>
            <a:tailEnd/>
          </a:ln>
        </p:spPr>
      </p:pic>
      <p:sp>
        <p:nvSpPr>
          <p:cNvPr id="14341" name="TextBox 6"/>
          <p:cNvSpPr txBox="1">
            <a:spLocks noChangeArrowheads="1"/>
          </p:cNvSpPr>
          <p:nvPr/>
        </p:nvSpPr>
        <p:spPr bwMode="auto">
          <a:xfrm>
            <a:off x="3276600" y="61658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323850" y="549275"/>
            <a:ext cx="8496300" cy="538163"/>
          </a:xfrm>
          <a:prstGeom prst="rect">
            <a:avLst/>
          </a:prstGeom>
          <a:noFill/>
          <a:ln w="9525">
            <a:noFill/>
            <a:miter lim="800000"/>
            <a:headEnd/>
            <a:tailEnd/>
          </a:ln>
        </p:spPr>
        <p:txBody>
          <a:bodyPr>
            <a:spAutoFit/>
          </a:bodyPr>
          <a:lstStyle/>
          <a:p>
            <a:r>
              <a:rPr lang="ru-RU" sz="2900" b="1">
                <a:latin typeface="Garamond" pitchFamily="18" charset="0"/>
              </a:rPr>
              <a:t>Кому нужен дизайн текста?</a:t>
            </a:r>
          </a:p>
        </p:txBody>
      </p:sp>
      <p:sp>
        <p:nvSpPr>
          <p:cNvPr id="15363" name="TextBox 5"/>
          <p:cNvSpPr txBox="1">
            <a:spLocks noChangeArrowheads="1"/>
          </p:cNvSpPr>
          <p:nvPr/>
        </p:nvSpPr>
        <p:spPr bwMode="auto">
          <a:xfrm>
            <a:off x="900113" y="1412875"/>
            <a:ext cx="6408737" cy="4154488"/>
          </a:xfrm>
          <a:prstGeom prst="rect">
            <a:avLst/>
          </a:prstGeom>
          <a:noFill/>
          <a:ln w="9525">
            <a:noFill/>
            <a:miter lim="800000"/>
            <a:headEnd/>
            <a:tailEnd/>
          </a:ln>
        </p:spPr>
        <p:txBody>
          <a:bodyPr>
            <a:spAutoFit/>
          </a:bodyPr>
          <a:lstStyle/>
          <a:p>
            <a:r>
              <a:rPr lang="ru-RU" sz="2400" b="1">
                <a:latin typeface="Garamond" pitchFamily="18" charset="0"/>
              </a:rPr>
              <a:t>Нужен:</a:t>
            </a:r>
            <a:r>
              <a:rPr lang="ru-RU" sz="2400">
                <a:latin typeface="Garamond" pitchFamily="18" charset="0"/>
              </a:rPr>
              <a:t> там где текст играет важную роль в убеждении и информировании клиентов об услуге и реже — товаре. </a:t>
            </a:r>
          </a:p>
          <a:p>
            <a:endParaRPr lang="ru-RU" sz="2400">
              <a:latin typeface="Garamond" pitchFamily="18" charset="0"/>
            </a:endParaRPr>
          </a:p>
          <a:p>
            <a:r>
              <a:rPr lang="ru-RU" sz="2400" b="1">
                <a:latin typeface="Garamond" pitchFamily="18" charset="0"/>
              </a:rPr>
              <a:t>Не нужен:</a:t>
            </a:r>
            <a:r>
              <a:rPr lang="ru-RU" sz="2400">
                <a:latin typeface="Garamond" pitchFamily="18" charset="0"/>
              </a:rPr>
              <a:t> там, где клиенту важно изображение товара (продажа мебели, например) и ее характеристики (вес, длина, мощность и.т.д.),</a:t>
            </a:r>
          </a:p>
          <a:p>
            <a:pPr>
              <a:buFont typeface="Arial" charset="0"/>
              <a:buChar char="•"/>
            </a:pPr>
            <a:r>
              <a:rPr lang="ru-RU" sz="2400">
                <a:latin typeface="Garamond" pitchFamily="18" charset="0"/>
              </a:rPr>
              <a:t> для интернет магазинов </a:t>
            </a:r>
          </a:p>
          <a:p>
            <a:pPr>
              <a:buFont typeface="Arial" charset="0"/>
              <a:buChar char="•"/>
            </a:pPr>
            <a:r>
              <a:rPr lang="ru-RU" sz="2400">
                <a:latin typeface="Garamond" pitchFamily="18" charset="0"/>
              </a:rPr>
              <a:t> для онлайн-сервисов</a:t>
            </a:r>
            <a:r>
              <a:rPr lang="en-US" sz="2400">
                <a:latin typeface="Garamond" pitchFamily="18" charset="0"/>
              </a:rPr>
              <a:t> </a:t>
            </a:r>
          </a:p>
          <a:p>
            <a:endParaRPr lang="en-US" sz="2400">
              <a:latin typeface="Garamond" pitchFamily="18" charset="0"/>
            </a:endParaRPr>
          </a:p>
          <a:p>
            <a:r>
              <a:rPr lang="ru-RU" sz="2400" b="1">
                <a:latin typeface="Garamond" pitchFamily="18" charset="0"/>
              </a:rPr>
              <a:t>(юзабилити важнее)</a:t>
            </a:r>
          </a:p>
        </p:txBody>
      </p:sp>
      <p:pic>
        <p:nvPicPr>
          <p:cNvPr id="15364" name="Picture 3" descr="F:\Ivan\проекты\проекты мои\textstyle.ru\Лого\logo_text2.gif"/>
          <p:cNvPicPr>
            <a:picLocks noChangeAspect="1" noChangeArrowheads="1"/>
          </p:cNvPicPr>
          <p:nvPr/>
        </p:nvPicPr>
        <p:blipFill>
          <a:blip r:embed="rId3" cstate="print"/>
          <a:srcRect/>
          <a:stretch>
            <a:fillRect/>
          </a:stretch>
        </p:blipFill>
        <p:spPr bwMode="auto">
          <a:xfrm>
            <a:off x="454025" y="5984875"/>
            <a:ext cx="1670050" cy="684213"/>
          </a:xfrm>
          <a:prstGeom prst="rect">
            <a:avLst/>
          </a:prstGeom>
          <a:noFill/>
          <a:ln w="9525">
            <a:noFill/>
            <a:miter lim="800000"/>
            <a:headEnd/>
            <a:tailEnd/>
          </a:ln>
        </p:spPr>
      </p:pic>
      <p:sp>
        <p:nvSpPr>
          <p:cNvPr id="15365" name="TextBox 7"/>
          <p:cNvSpPr txBox="1">
            <a:spLocks noChangeArrowheads="1"/>
          </p:cNvSpPr>
          <p:nvPr/>
        </p:nvSpPr>
        <p:spPr bwMode="auto">
          <a:xfrm>
            <a:off x="3276600" y="61658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323850" y="620713"/>
            <a:ext cx="8496300" cy="1570037"/>
          </a:xfrm>
          <a:prstGeom prst="rect">
            <a:avLst/>
          </a:prstGeom>
          <a:noFill/>
          <a:ln w="9525">
            <a:noFill/>
            <a:miter lim="800000"/>
            <a:headEnd/>
            <a:tailEnd/>
          </a:ln>
        </p:spPr>
        <p:txBody>
          <a:bodyPr>
            <a:spAutoFit/>
          </a:bodyPr>
          <a:lstStyle/>
          <a:p>
            <a:r>
              <a:rPr lang="ru-RU" sz="3200" b="1">
                <a:latin typeface="Garamond" pitchFamily="18" charset="0"/>
              </a:rPr>
              <a:t>Тюннинг текста – универсальный и дешевый способ увеличить конверсию коммерческого сайта </a:t>
            </a:r>
          </a:p>
        </p:txBody>
      </p:sp>
      <p:pic>
        <p:nvPicPr>
          <p:cNvPr id="16387" name="Picture 2"/>
          <p:cNvPicPr>
            <a:picLocks noChangeAspect="1" noChangeArrowheads="1"/>
          </p:cNvPicPr>
          <p:nvPr/>
        </p:nvPicPr>
        <p:blipFill>
          <a:blip r:embed="rId3" cstate="print"/>
          <a:srcRect/>
          <a:stretch>
            <a:fillRect/>
          </a:stretch>
        </p:blipFill>
        <p:spPr bwMode="auto">
          <a:xfrm>
            <a:off x="2257425" y="2227263"/>
            <a:ext cx="4762500" cy="3362325"/>
          </a:xfrm>
          <a:prstGeom prst="rect">
            <a:avLst/>
          </a:prstGeom>
          <a:noFill/>
          <a:ln w="9525">
            <a:noFill/>
            <a:miter lim="800000"/>
            <a:headEnd/>
            <a:tailEnd/>
          </a:ln>
        </p:spPr>
      </p:pic>
      <p:pic>
        <p:nvPicPr>
          <p:cNvPr id="16388" name="Picture 3" descr="F:\Ivan\проекты\проекты мои\textstyle.ru\Лого\logo_text2.gif"/>
          <p:cNvPicPr>
            <a:picLocks noChangeAspect="1" noChangeArrowheads="1"/>
          </p:cNvPicPr>
          <p:nvPr/>
        </p:nvPicPr>
        <p:blipFill>
          <a:blip r:embed="rId4" cstate="print"/>
          <a:srcRect/>
          <a:stretch>
            <a:fillRect/>
          </a:stretch>
        </p:blipFill>
        <p:spPr bwMode="auto">
          <a:xfrm>
            <a:off x="454025" y="5984875"/>
            <a:ext cx="1670050" cy="684213"/>
          </a:xfrm>
          <a:prstGeom prst="rect">
            <a:avLst/>
          </a:prstGeom>
          <a:noFill/>
          <a:ln w="9525">
            <a:noFill/>
            <a:miter lim="800000"/>
            <a:headEnd/>
            <a:tailEnd/>
          </a:ln>
        </p:spPr>
      </p:pic>
      <p:sp>
        <p:nvSpPr>
          <p:cNvPr id="16389" name="TextBox 7"/>
          <p:cNvSpPr txBox="1">
            <a:spLocks noChangeArrowheads="1"/>
          </p:cNvSpPr>
          <p:nvPr/>
        </p:nvSpPr>
        <p:spPr bwMode="auto">
          <a:xfrm>
            <a:off x="3276600" y="61658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323850" y="620713"/>
            <a:ext cx="8496300" cy="584200"/>
          </a:xfrm>
          <a:prstGeom prst="rect">
            <a:avLst/>
          </a:prstGeom>
          <a:noFill/>
          <a:ln w="9525">
            <a:noFill/>
            <a:miter lim="800000"/>
            <a:headEnd/>
            <a:tailEnd/>
          </a:ln>
        </p:spPr>
        <p:txBody>
          <a:bodyPr>
            <a:spAutoFit/>
          </a:bodyPr>
          <a:lstStyle/>
          <a:p>
            <a:r>
              <a:rPr lang="ru-RU" sz="3200" b="1">
                <a:latin typeface="Garamond" pitchFamily="18" charset="0"/>
              </a:rPr>
              <a:t>Ну или сделать хотя бы так…</a:t>
            </a:r>
          </a:p>
        </p:txBody>
      </p:sp>
      <p:pic>
        <p:nvPicPr>
          <p:cNvPr id="17411" name="Picture 3" descr="F:\Ivan\проекты\проекты мои\textstyle.ru\Лого\logo_text2.gif"/>
          <p:cNvPicPr>
            <a:picLocks noChangeAspect="1" noChangeArrowheads="1"/>
          </p:cNvPicPr>
          <p:nvPr/>
        </p:nvPicPr>
        <p:blipFill>
          <a:blip r:embed="rId3" cstate="print"/>
          <a:srcRect/>
          <a:stretch>
            <a:fillRect/>
          </a:stretch>
        </p:blipFill>
        <p:spPr bwMode="auto">
          <a:xfrm>
            <a:off x="454025" y="5984875"/>
            <a:ext cx="1670050" cy="684213"/>
          </a:xfrm>
          <a:prstGeom prst="rect">
            <a:avLst/>
          </a:prstGeom>
          <a:noFill/>
          <a:ln w="9525">
            <a:noFill/>
            <a:miter lim="800000"/>
            <a:headEnd/>
            <a:tailEnd/>
          </a:ln>
        </p:spPr>
      </p:pic>
      <p:sp>
        <p:nvSpPr>
          <p:cNvPr id="17412" name="TextBox 7"/>
          <p:cNvSpPr txBox="1">
            <a:spLocks noChangeArrowheads="1"/>
          </p:cNvSpPr>
          <p:nvPr/>
        </p:nvSpPr>
        <p:spPr bwMode="auto">
          <a:xfrm>
            <a:off x="3276600" y="61658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grpSp>
        <p:nvGrpSpPr>
          <p:cNvPr id="2" name="Группа 10"/>
          <p:cNvGrpSpPr>
            <a:grpSpLocks/>
          </p:cNvGrpSpPr>
          <p:nvPr/>
        </p:nvGrpSpPr>
        <p:grpSpPr bwMode="auto">
          <a:xfrm>
            <a:off x="1692275" y="1341438"/>
            <a:ext cx="4535488" cy="4535487"/>
            <a:chOff x="211188" y="1628800"/>
            <a:chExt cx="4536504" cy="4536504"/>
          </a:xfrm>
        </p:grpSpPr>
        <p:pic>
          <p:nvPicPr>
            <p:cNvPr id="17414" name="Picture 2"/>
            <p:cNvPicPr>
              <a:picLocks noChangeAspect="1" noChangeArrowheads="1"/>
            </p:cNvPicPr>
            <p:nvPr/>
          </p:nvPicPr>
          <p:blipFill>
            <a:blip r:embed="rId4" cstate="print"/>
            <a:srcRect/>
            <a:stretch>
              <a:fillRect/>
            </a:stretch>
          </p:blipFill>
          <p:spPr bwMode="auto">
            <a:xfrm>
              <a:off x="211188" y="1628800"/>
              <a:ext cx="4536504" cy="4536504"/>
            </a:xfrm>
            <a:prstGeom prst="rect">
              <a:avLst/>
            </a:prstGeom>
            <a:noFill/>
            <a:ln w="9525">
              <a:noFill/>
              <a:miter lim="800000"/>
              <a:headEnd/>
              <a:tailEnd/>
            </a:ln>
          </p:spPr>
        </p:pic>
        <p:sp>
          <p:nvSpPr>
            <p:cNvPr id="10" name="Прямоугольник 9"/>
            <p:cNvSpPr/>
            <p:nvPr/>
          </p:nvSpPr>
          <p:spPr>
            <a:xfrm>
              <a:off x="1619616" y="3716830"/>
              <a:ext cx="2880370" cy="180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17416" name="Picture 2"/>
            <p:cNvPicPr>
              <a:picLocks noChangeAspect="1" noChangeArrowheads="1"/>
            </p:cNvPicPr>
            <p:nvPr/>
          </p:nvPicPr>
          <p:blipFill>
            <a:blip r:embed="rId5" cstate="print"/>
            <a:srcRect/>
            <a:stretch>
              <a:fillRect/>
            </a:stretch>
          </p:blipFill>
          <p:spPr bwMode="auto">
            <a:xfrm>
              <a:off x="2339752" y="3789040"/>
              <a:ext cx="1223221" cy="17281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l="958" t="12471" r="3734" b="9459"/>
          <a:stretch>
            <a:fillRect/>
          </a:stretch>
        </p:blipFill>
        <p:spPr bwMode="auto">
          <a:xfrm>
            <a:off x="179388" y="1411288"/>
            <a:ext cx="6480175" cy="4970462"/>
          </a:xfrm>
          <a:prstGeom prst="rect">
            <a:avLst/>
          </a:prstGeom>
          <a:noFill/>
          <a:ln w="9525">
            <a:noFill/>
            <a:miter lim="800000"/>
            <a:headEnd/>
            <a:tailEnd/>
          </a:ln>
        </p:spPr>
      </p:pic>
      <p:sp>
        <p:nvSpPr>
          <p:cNvPr id="18435" name="TextBox 4"/>
          <p:cNvSpPr txBox="1">
            <a:spLocks noChangeArrowheads="1"/>
          </p:cNvSpPr>
          <p:nvPr/>
        </p:nvSpPr>
        <p:spPr bwMode="auto">
          <a:xfrm>
            <a:off x="323850" y="620713"/>
            <a:ext cx="8496300" cy="584200"/>
          </a:xfrm>
          <a:prstGeom prst="rect">
            <a:avLst/>
          </a:prstGeom>
          <a:noFill/>
          <a:ln w="9525">
            <a:noFill/>
            <a:miter lim="800000"/>
            <a:headEnd/>
            <a:tailEnd/>
          </a:ln>
        </p:spPr>
        <p:txBody>
          <a:bodyPr>
            <a:spAutoFit/>
          </a:bodyPr>
          <a:lstStyle/>
          <a:p>
            <a:r>
              <a:rPr lang="ru-RU" sz="3200" b="1">
                <a:latin typeface="Garamond" pitchFamily="18" charset="0"/>
              </a:rPr>
              <a:t>Немножко о продающем копирайтинге</a:t>
            </a:r>
          </a:p>
        </p:txBody>
      </p:sp>
      <p:sp>
        <p:nvSpPr>
          <p:cNvPr id="18436" name="TextBox 5"/>
          <p:cNvSpPr txBox="1">
            <a:spLocks noChangeArrowheads="1"/>
          </p:cNvSpPr>
          <p:nvPr/>
        </p:nvSpPr>
        <p:spPr bwMode="auto">
          <a:xfrm>
            <a:off x="2484438" y="1916113"/>
            <a:ext cx="184150" cy="369887"/>
          </a:xfrm>
          <a:prstGeom prst="rect">
            <a:avLst/>
          </a:prstGeom>
          <a:noFill/>
          <a:ln w="9525">
            <a:noFill/>
            <a:miter lim="800000"/>
            <a:headEnd/>
            <a:tailEnd/>
          </a:ln>
        </p:spPr>
        <p:txBody>
          <a:bodyPr wrap="none">
            <a:spAutoFit/>
          </a:bodyPr>
          <a:lstStyle/>
          <a:p>
            <a:endParaRPr lang="ru-RU">
              <a:latin typeface="Calibri" pitchFamily="34" charset="0"/>
            </a:endParaRPr>
          </a:p>
        </p:txBody>
      </p:sp>
      <p:sp>
        <p:nvSpPr>
          <p:cNvPr id="6" name="TextBox 6"/>
          <p:cNvSpPr txBox="1">
            <a:spLocks noChangeArrowheads="1"/>
          </p:cNvSpPr>
          <p:nvPr/>
        </p:nvSpPr>
        <p:spPr bwMode="auto">
          <a:xfrm>
            <a:off x="6659563" y="2276872"/>
            <a:ext cx="2484437" cy="3416300"/>
          </a:xfrm>
          <a:prstGeom prst="rect">
            <a:avLst/>
          </a:prstGeom>
          <a:noFill/>
          <a:ln w="9525">
            <a:noFill/>
            <a:miter lim="800000"/>
            <a:headEnd/>
            <a:tailEnd/>
          </a:ln>
        </p:spPr>
        <p:txBody>
          <a:bodyPr>
            <a:spAutoFit/>
          </a:bodyPr>
          <a:lstStyle/>
          <a:p>
            <a:r>
              <a:rPr lang="ru-RU" b="1" dirty="0">
                <a:latin typeface="Calibri" pitchFamily="34" charset="0"/>
              </a:rPr>
              <a:t>Продающий копирайтинг</a:t>
            </a:r>
            <a:r>
              <a:rPr lang="ru-RU" dirty="0">
                <a:latin typeface="Calibri" pitchFamily="34" charset="0"/>
              </a:rPr>
              <a:t> – вид </a:t>
            </a:r>
            <a:r>
              <a:rPr lang="ru-RU" dirty="0" err="1">
                <a:latin typeface="Calibri" pitchFamily="34" charset="0"/>
              </a:rPr>
              <a:t>копирайтинга</a:t>
            </a:r>
            <a:r>
              <a:rPr lang="ru-RU" dirty="0">
                <a:latin typeface="Calibri" pitchFamily="34" charset="0"/>
              </a:rPr>
              <a:t>, когда с маркетинговой точки зрения раскрываются все преимущества вашей компании или достоинства описываемого продукта с призывом к читателю текста его приобрести.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l="-1138" t="70639" r="75436" b="14244"/>
          <a:stretch>
            <a:fillRect/>
          </a:stretch>
        </p:blipFill>
        <p:spPr bwMode="auto">
          <a:xfrm>
            <a:off x="6443663" y="1125538"/>
            <a:ext cx="2449512" cy="2303462"/>
          </a:xfrm>
          <a:prstGeom prst="rect">
            <a:avLst/>
          </a:prstGeom>
          <a:noFill/>
          <a:ln w="9525">
            <a:noFill/>
            <a:miter lim="800000"/>
            <a:headEnd/>
            <a:tailEnd/>
          </a:ln>
        </p:spPr>
      </p:pic>
      <p:pic>
        <p:nvPicPr>
          <p:cNvPr id="20483" name="Picture 2"/>
          <p:cNvPicPr>
            <a:picLocks noChangeAspect="1" noChangeArrowheads="1"/>
          </p:cNvPicPr>
          <p:nvPr/>
        </p:nvPicPr>
        <p:blipFill>
          <a:blip r:embed="rId3" cstate="print"/>
          <a:srcRect t="43762" r="76392" b="39227"/>
          <a:stretch>
            <a:fillRect/>
          </a:stretch>
        </p:blipFill>
        <p:spPr bwMode="auto">
          <a:xfrm>
            <a:off x="395288" y="836613"/>
            <a:ext cx="2592387" cy="2989262"/>
          </a:xfrm>
          <a:prstGeom prst="rect">
            <a:avLst/>
          </a:prstGeom>
          <a:noFill/>
          <a:ln w="9525">
            <a:noFill/>
            <a:miter lim="800000"/>
            <a:headEnd/>
            <a:tailEnd/>
          </a:ln>
        </p:spPr>
      </p:pic>
      <p:pic>
        <p:nvPicPr>
          <p:cNvPr id="20484" name="Picture 2"/>
          <p:cNvPicPr>
            <a:picLocks noChangeAspect="1" noChangeArrowheads="1"/>
          </p:cNvPicPr>
          <p:nvPr/>
        </p:nvPicPr>
        <p:blipFill>
          <a:blip r:embed="rId3" cstate="print"/>
          <a:srcRect l="6421" t="60300" r="83752" b="34975"/>
          <a:stretch>
            <a:fillRect/>
          </a:stretch>
        </p:blipFill>
        <p:spPr bwMode="auto">
          <a:xfrm>
            <a:off x="2771775" y="1628775"/>
            <a:ext cx="936625" cy="720725"/>
          </a:xfrm>
          <a:prstGeom prst="rect">
            <a:avLst/>
          </a:prstGeom>
          <a:noFill/>
          <a:ln w="9525">
            <a:noFill/>
            <a:miter lim="800000"/>
            <a:headEnd/>
            <a:tailEnd/>
          </a:ln>
        </p:spPr>
      </p:pic>
      <p:pic>
        <p:nvPicPr>
          <p:cNvPr id="20485" name="Picture 2"/>
          <p:cNvPicPr>
            <a:picLocks noChangeAspect="1" noChangeArrowheads="1"/>
          </p:cNvPicPr>
          <p:nvPr/>
        </p:nvPicPr>
        <p:blipFill>
          <a:blip r:embed="rId3" cstate="print"/>
          <a:srcRect l="285" t="64970" r="76282" b="32668"/>
          <a:stretch>
            <a:fillRect/>
          </a:stretch>
        </p:blipFill>
        <p:spPr bwMode="auto">
          <a:xfrm>
            <a:off x="3779838" y="1844675"/>
            <a:ext cx="2232025" cy="360363"/>
          </a:xfrm>
          <a:prstGeom prst="rect">
            <a:avLst/>
          </a:prstGeom>
          <a:noFill/>
          <a:ln w="9525">
            <a:noFill/>
            <a:miter lim="800000"/>
            <a:headEnd/>
            <a:tailEnd/>
          </a:ln>
        </p:spPr>
      </p:pic>
      <p:pic>
        <p:nvPicPr>
          <p:cNvPr id="20486" name="Picture 2"/>
          <p:cNvPicPr>
            <a:picLocks noChangeAspect="1" noChangeArrowheads="1"/>
          </p:cNvPicPr>
          <p:nvPr/>
        </p:nvPicPr>
        <p:blipFill>
          <a:blip r:embed="rId4" cstate="print"/>
          <a:srcRect l="68277" t="83084" r="29361" b="4820"/>
          <a:stretch>
            <a:fillRect/>
          </a:stretch>
        </p:blipFill>
        <p:spPr bwMode="auto">
          <a:xfrm>
            <a:off x="6084888" y="1484313"/>
            <a:ext cx="358775" cy="1152525"/>
          </a:xfrm>
          <a:prstGeom prst="rect">
            <a:avLst/>
          </a:prstGeom>
          <a:noFill/>
          <a:ln w="9525">
            <a:noFill/>
            <a:miter lim="800000"/>
            <a:headEnd/>
            <a:tailEnd/>
          </a:ln>
        </p:spPr>
      </p:pic>
      <p:pic>
        <p:nvPicPr>
          <p:cNvPr id="20487" name="Picture 3" descr="F:\Ivan\проекты\проекты мои\textstyle.ru\Лого\logo_text2.gif"/>
          <p:cNvPicPr>
            <a:picLocks noChangeAspect="1" noChangeArrowheads="1"/>
          </p:cNvPicPr>
          <p:nvPr/>
        </p:nvPicPr>
        <p:blipFill>
          <a:blip r:embed="rId5" cstate="print"/>
          <a:srcRect/>
          <a:stretch>
            <a:fillRect/>
          </a:stretch>
        </p:blipFill>
        <p:spPr bwMode="auto">
          <a:xfrm>
            <a:off x="454025" y="5984875"/>
            <a:ext cx="1670050" cy="684213"/>
          </a:xfrm>
          <a:prstGeom prst="rect">
            <a:avLst/>
          </a:prstGeom>
          <a:noFill/>
          <a:ln w="9525">
            <a:noFill/>
            <a:miter lim="800000"/>
            <a:headEnd/>
            <a:tailEnd/>
          </a:ln>
        </p:spPr>
      </p:pic>
      <p:sp>
        <p:nvSpPr>
          <p:cNvPr id="20488" name="TextBox 9"/>
          <p:cNvSpPr txBox="1">
            <a:spLocks noChangeArrowheads="1"/>
          </p:cNvSpPr>
          <p:nvPr/>
        </p:nvSpPr>
        <p:spPr bwMode="auto">
          <a:xfrm>
            <a:off x="3276600" y="61658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sp>
        <p:nvSpPr>
          <p:cNvPr id="20489" name="TextBox 10"/>
          <p:cNvSpPr txBox="1">
            <a:spLocks noChangeArrowheads="1"/>
          </p:cNvSpPr>
          <p:nvPr/>
        </p:nvSpPr>
        <p:spPr bwMode="auto">
          <a:xfrm>
            <a:off x="827088" y="4652963"/>
            <a:ext cx="7850187" cy="831850"/>
          </a:xfrm>
          <a:prstGeom prst="rect">
            <a:avLst/>
          </a:prstGeom>
          <a:noFill/>
          <a:ln w="9525">
            <a:noFill/>
            <a:miter lim="800000"/>
            <a:headEnd/>
            <a:tailEnd/>
          </a:ln>
        </p:spPr>
        <p:txBody>
          <a:bodyPr wrap="none">
            <a:spAutoFit/>
          </a:bodyPr>
          <a:lstStyle/>
          <a:p>
            <a:r>
              <a:rPr lang="ru-RU" sz="2400" b="1">
                <a:solidFill>
                  <a:srgbClr val="0070C0"/>
                </a:solidFill>
                <a:latin typeface="Garamond" pitchFamily="18" charset="0"/>
                <a:cs typeface="Times New Roman" pitchFamily="18" charset="0"/>
              </a:rPr>
              <a:t>Люкс-копирайтинг</a:t>
            </a:r>
            <a:r>
              <a:rPr lang="ru-RU" sz="2400">
                <a:solidFill>
                  <a:srgbClr val="0070C0"/>
                </a:solidFill>
                <a:latin typeface="Garamond" pitchFamily="18" charset="0"/>
                <a:cs typeface="Times New Roman" pitchFamily="18" charset="0"/>
              </a:rPr>
              <a:t> – продающий копирайтинг с выездом </a:t>
            </a:r>
            <a:br>
              <a:rPr lang="ru-RU" sz="2400">
                <a:solidFill>
                  <a:srgbClr val="0070C0"/>
                </a:solidFill>
                <a:latin typeface="Garamond" pitchFamily="18" charset="0"/>
                <a:cs typeface="Times New Roman" pitchFamily="18" charset="0"/>
              </a:rPr>
            </a:br>
            <a:r>
              <a:rPr lang="ru-RU" sz="2400">
                <a:solidFill>
                  <a:srgbClr val="0070C0"/>
                </a:solidFill>
                <a:latin typeface="Garamond" pitchFamily="18" charset="0"/>
                <a:cs typeface="Times New Roman" pitchFamily="18" charset="0"/>
              </a:rPr>
              <a:t>маркетолога-копирайтера к клиенту</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4546" t="8002" r="8656" b="3801"/>
          <a:stretch>
            <a:fillRect/>
          </a:stretch>
        </p:blipFill>
        <p:spPr bwMode="auto">
          <a:xfrm>
            <a:off x="-36513" y="-26988"/>
            <a:ext cx="9180513" cy="6218238"/>
          </a:xfrm>
          <a:prstGeom prst="rect">
            <a:avLst/>
          </a:prstGeom>
          <a:noFill/>
          <a:ln w="9525">
            <a:noFill/>
            <a:miter lim="800000"/>
            <a:headEnd/>
            <a:tailEnd/>
          </a:ln>
        </p:spPr>
      </p:pic>
      <p:pic>
        <p:nvPicPr>
          <p:cNvPr id="21507" name="Picture 3" descr="F:\Ivan\проекты\проекты мои\textstyle.ru\Лого\logo_text2.gif"/>
          <p:cNvPicPr>
            <a:picLocks noChangeAspect="1" noChangeArrowheads="1"/>
          </p:cNvPicPr>
          <p:nvPr/>
        </p:nvPicPr>
        <p:blipFill>
          <a:blip r:embed="rId4" cstate="print"/>
          <a:srcRect/>
          <a:stretch>
            <a:fillRect/>
          </a:stretch>
        </p:blipFill>
        <p:spPr bwMode="auto">
          <a:xfrm>
            <a:off x="454025" y="6200775"/>
            <a:ext cx="1670050" cy="684213"/>
          </a:xfrm>
          <a:prstGeom prst="rect">
            <a:avLst/>
          </a:prstGeom>
          <a:noFill/>
          <a:ln w="9525">
            <a:noFill/>
            <a:miter lim="800000"/>
            <a:headEnd/>
            <a:tailEnd/>
          </a:ln>
        </p:spPr>
      </p:pic>
      <p:sp>
        <p:nvSpPr>
          <p:cNvPr id="21508" name="TextBox 5"/>
          <p:cNvSpPr txBox="1">
            <a:spLocks noChangeArrowheads="1"/>
          </p:cNvSpPr>
          <p:nvPr/>
        </p:nvSpPr>
        <p:spPr bwMode="auto">
          <a:xfrm>
            <a:off x="3276600" y="6381750"/>
            <a:ext cx="4371975" cy="368300"/>
          </a:xfrm>
          <a:prstGeom prst="rect">
            <a:avLst/>
          </a:prstGeom>
          <a:noFill/>
          <a:ln w="9525">
            <a:noFill/>
            <a:miter lim="800000"/>
            <a:headEnd/>
            <a:tailEnd/>
          </a:ln>
        </p:spPr>
        <p:txBody>
          <a:bodyPr>
            <a:spAutoFit/>
          </a:bodyPr>
          <a:lstStyle/>
          <a:p>
            <a:r>
              <a:rPr lang="en-US">
                <a:solidFill>
                  <a:srgbClr val="0070C0"/>
                </a:solidFill>
                <a:latin typeface="Garamond" pitchFamily="18" charset="0"/>
                <a:cs typeface="Times New Roman" pitchFamily="18" charset="0"/>
              </a:rPr>
              <a:t>www.textstyle.ru</a:t>
            </a:r>
            <a:r>
              <a:rPr lang="en-US">
                <a:latin typeface="Garamond" pitchFamily="18" charset="0"/>
              </a:rPr>
              <a:t>  </a:t>
            </a:r>
            <a:r>
              <a:rPr lang="ru-RU">
                <a:latin typeface="Garamond" pitchFamily="18" charset="0"/>
              </a:rPr>
              <a:t>Тел.:  (495) </a:t>
            </a:r>
            <a:r>
              <a:rPr lang="en-US">
                <a:latin typeface="Garamond" pitchFamily="18" charset="0"/>
              </a:rPr>
              <a:t>645</a:t>
            </a:r>
            <a:r>
              <a:rPr lang="ru-RU">
                <a:latin typeface="Garamond" pitchFamily="18" charset="0"/>
              </a:rPr>
              <a:t>-</a:t>
            </a:r>
            <a:r>
              <a:rPr lang="en-US">
                <a:latin typeface="Garamond" pitchFamily="18" charset="0"/>
              </a:rPr>
              <a:t>99</a:t>
            </a:r>
            <a:r>
              <a:rPr lang="ru-RU">
                <a:latin typeface="Garamond" pitchFamily="18" charset="0"/>
              </a:rPr>
              <a:t>-</a:t>
            </a:r>
            <a:r>
              <a:rPr lang="en-US">
                <a:latin typeface="Garamond" pitchFamily="18" charset="0"/>
              </a:rPr>
              <a:t>06</a:t>
            </a:r>
            <a:endParaRPr lang="ru-RU">
              <a:latin typeface="Garamond" pitchFamily="18" charset="0"/>
            </a:endParaRPr>
          </a:p>
        </p:txBody>
      </p:sp>
      <p:sp>
        <p:nvSpPr>
          <p:cNvPr id="5" name="TextBox 4"/>
          <p:cNvSpPr txBox="1"/>
          <p:nvPr/>
        </p:nvSpPr>
        <p:spPr>
          <a:xfrm>
            <a:off x="5292080" y="1916832"/>
            <a:ext cx="3142592" cy="492443"/>
          </a:xfrm>
          <a:prstGeom prst="rect">
            <a:avLst/>
          </a:prstGeom>
          <a:noFill/>
        </p:spPr>
        <p:txBody>
          <a:bodyPr wrap="none" rtlCol="0">
            <a:spAutoFit/>
          </a:bodyPr>
          <a:lstStyle/>
          <a:p>
            <a:r>
              <a:rPr lang="en-US" sz="2600" dirty="0" smtClean="0"/>
              <a:t>www.ideal-potolok.ru</a:t>
            </a:r>
            <a:endParaRPr lang="ru-RU" sz="2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
            <a:ext cx="8229600" cy="1143000"/>
          </a:xfrm>
        </p:spPr>
        <p:txBody>
          <a:bodyPr>
            <a:normAutofit fontScale="90000"/>
          </a:bodyPr>
          <a:lstStyle/>
          <a:p>
            <a:r>
              <a:rPr lang="en-US" dirty="0" smtClean="0"/>
              <a:t>SEO-</a:t>
            </a:r>
            <a:r>
              <a:rPr lang="ru-RU" dirty="0" smtClean="0"/>
              <a:t>Клиенты в глазах менеджеров</a:t>
            </a:r>
            <a:endParaRPr lang="ru-RU" dirty="0"/>
          </a:p>
        </p:txBody>
      </p:sp>
      <p:pic>
        <p:nvPicPr>
          <p:cNvPr id="5122" name="Picture 2"/>
          <p:cNvPicPr>
            <a:picLocks noChangeAspect="1" noChangeArrowheads="1"/>
          </p:cNvPicPr>
          <p:nvPr/>
        </p:nvPicPr>
        <p:blipFill>
          <a:blip r:embed="rId4" cstate="print"/>
          <a:srcRect/>
          <a:stretch>
            <a:fillRect/>
          </a:stretch>
        </p:blipFill>
        <p:spPr bwMode="auto">
          <a:xfrm>
            <a:off x="1499570" y="956680"/>
            <a:ext cx="5808734" cy="4346869"/>
          </a:xfrm>
          <a:prstGeom prst="rect">
            <a:avLst/>
          </a:prstGeom>
          <a:noFill/>
          <a:ln w="9525">
            <a:noFill/>
            <a:miter lim="800000"/>
            <a:headEnd/>
            <a:tailEnd/>
          </a:ln>
        </p:spPr>
      </p:pic>
      <p:sp>
        <p:nvSpPr>
          <p:cNvPr id="6" name="TextBox 5"/>
          <p:cNvSpPr txBox="1"/>
          <p:nvPr/>
        </p:nvSpPr>
        <p:spPr>
          <a:xfrm>
            <a:off x="243183" y="5517232"/>
            <a:ext cx="8289257" cy="430887"/>
          </a:xfrm>
          <a:prstGeom prst="rect">
            <a:avLst/>
          </a:prstGeom>
          <a:noFill/>
        </p:spPr>
        <p:txBody>
          <a:bodyPr wrap="none" rtlCol="0">
            <a:spAutoFit/>
          </a:bodyPr>
          <a:lstStyle/>
          <a:p>
            <a:r>
              <a:rPr lang="ru-RU" sz="2200" dirty="0" smtClean="0"/>
              <a:t>Которые двигают «грузовик» с клиентами в типовой </a:t>
            </a:r>
            <a:r>
              <a:rPr lang="en-US" sz="2200" dirty="0" smtClean="0"/>
              <a:t>SEO-</a:t>
            </a:r>
            <a:r>
              <a:rPr lang="ru-RU" sz="2200" dirty="0" smtClean="0"/>
              <a:t>компании</a:t>
            </a:r>
            <a:endParaRPr lang="ru-RU" sz="2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857752" y="0"/>
            <a:ext cx="4543428" cy="1143000"/>
          </a:xfrm>
        </p:spPr>
        <p:txBody>
          <a:bodyPr>
            <a:normAutofit/>
          </a:bodyPr>
          <a:lstStyle/>
          <a:p>
            <a:r>
              <a:rPr lang="ru-RU" sz="2400" dirty="0" smtClean="0"/>
              <a:t>Спасибо за внимание</a:t>
            </a:r>
            <a:endParaRPr lang="ru-RU" sz="2400" dirty="0"/>
          </a:p>
        </p:txBody>
      </p:sp>
      <p:sp>
        <p:nvSpPr>
          <p:cNvPr id="5" name="TextBox 4"/>
          <p:cNvSpPr txBox="1"/>
          <p:nvPr/>
        </p:nvSpPr>
        <p:spPr>
          <a:xfrm>
            <a:off x="5857884" y="3429000"/>
            <a:ext cx="3091424" cy="2308324"/>
          </a:xfrm>
          <a:prstGeom prst="rect">
            <a:avLst/>
          </a:prstGeom>
          <a:noFill/>
        </p:spPr>
        <p:txBody>
          <a:bodyPr wrap="none" rtlCol="0">
            <a:spAutoFit/>
          </a:bodyPr>
          <a:lstStyle/>
          <a:p>
            <a:r>
              <a:rPr lang="ru-RU" dirty="0" smtClean="0">
                <a:solidFill>
                  <a:schemeClr val="bg1">
                    <a:lumMod val="50000"/>
                  </a:schemeClr>
                </a:solidFill>
              </a:rPr>
              <a:t>В оформлении использованы</a:t>
            </a:r>
          </a:p>
          <a:p>
            <a:r>
              <a:rPr lang="en-US" dirty="0" smtClean="0">
                <a:solidFill>
                  <a:schemeClr val="bg1">
                    <a:lumMod val="50000"/>
                  </a:schemeClr>
                </a:solidFill>
              </a:rPr>
              <a:t>SEO</a:t>
            </a:r>
            <a:r>
              <a:rPr lang="ru-RU" dirty="0" smtClean="0">
                <a:solidFill>
                  <a:schemeClr val="bg1">
                    <a:lumMod val="50000"/>
                  </a:schemeClr>
                </a:solidFill>
              </a:rPr>
              <a:t> </a:t>
            </a:r>
            <a:r>
              <a:rPr lang="ru-RU" dirty="0" err="1" smtClean="0">
                <a:solidFill>
                  <a:schemeClr val="bg1">
                    <a:lumMod val="50000"/>
                  </a:schemeClr>
                </a:solidFill>
              </a:rPr>
              <a:t>демотиваторы</a:t>
            </a:r>
            <a:r>
              <a:rPr lang="ru-RU" dirty="0" smtClean="0">
                <a:solidFill>
                  <a:schemeClr val="bg1">
                    <a:lumMod val="50000"/>
                  </a:schemeClr>
                </a:solidFill>
              </a:rPr>
              <a:t> с сайта</a:t>
            </a:r>
          </a:p>
          <a:p>
            <a:r>
              <a:rPr lang="en-US" dirty="0" smtClean="0">
                <a:solidFill>
                  <a:schemeClr val="bg1">
                    <a:lumMod val="50000"/>
                  </a:schemeClr>
                </a:solidFill>
              </a:rPr>
              <a:t>SeoDemotivators.ru</a:t>
            </a:r>
          </a:p>
          <a:p>
            <a:endParaRPr lang="en-US" dirty="0" smtClean="0">
              <a:solidFill>
                <a:schemeClr val="bg1">
                  <a:lumMod val="50000"/>
                </a:schemeClr>
              </a:solidFill>
            </a:endParaRPr>
          </a:p>
          <a:p>
            <a:r>
              <a:rPr lang="ru-RU" dirty="0" smtClean="0">
                <a:solidFill>
                  <a:schemeClr val="bg1">
                    <a:lumMod val="50000"/>
                  </a:schemeClr>
                </a:solidFill>
              </a:rPr>
              <a:t>Картинки с</a:t>
            </a:r>
            <a:r>
              <a:rPr lang="en-US" dirty="0" smtClean="0">
                <a:solidFill>
                  <a:schemeClr val="bg1">
                    <a:lumMod val="50000"/>
                  </a:schemeClr>
                </a:solidFill>
              </a:rPr>
              <a:t> </a:t>
            </a:r>
            <a:r>
              <a:rPr lang="ru-RU" dirty="0" err="1" smtClean="0">
                <a:solidFill>
                  <a:schemeClr val="bg1">
                    <a:lumMod val="50000"/>
                  </a:schemeClr>
                </a:solidFill>
              </a:rPr>
              <a:t>блога</a:t>
            </a:r>
            <a:r>
              <a:rPr lang="ru-RU" dirty="0" smtClean="0">
                <a:solidFill>
                  <a:schemeClr val="bg1">
                    <a:lumMod val="50000"/>
                  </a:schemeClr>
                </a:solidFill>
              </a:rPr>
              <a:t> </a:t>
            </a:r>
            <a:r>
              <a:rPr lang="en-US" dirty="0" smtClean="0">
                <a:solidFill>
                  <a:schemeClr val="bg1">
                    <a:lumMod val="50000"/>
                  </a:schemeClr>
                </a:solidFill>
              </a:rPr>
              <a:t>SEOPICS.ru</a:t>
            </a:r>
            <a:endParaRPr lang="ru-RU" dirty="0" smtClean="0">
              <a:solidFill>
                <a:schemeClr val="bg1">
                  <a:lumMod val="50000"/>
                </a:schemeClr>
              </a:solidFill>
            </a:endParaRPr>
          </a:p>
          <a:p>
            <a:endParaRPr lang="ru-RU" dirty="0" smtClean="0">
              <a:solidFill>
                <a:schemeClr val="bg1">
                  <a:lumMod val="50000"/>
                </a:schemeClr>
              </a:solidFill>
            </a:endParaRPr>
          </a:p>
          <a:p>
            <a:endParaRPr lang="ru-RU" dirty="0" smtClean="0">
              <a:solidFill>
                <a:schemeClr val="bg1">
                  <a:lumMod val="50000"/>
                </a:schemeClr>
              </a:solidFill>
            </a:endParaRPr>
          </a:p>
          <a:p>
            <a:endParaRPr lang="ru-RU" dirty="0" smtClean="0"/>
          </a:p>
        </p:txBody>
      </p:sp>
      <p:sp>
        <p:nvSpPr>
          <p:cNvPr id="6" name="TextBox 3"/>
          <p:cNvSpPr txBox="1">
            <a:spLocks noChangeArrowheads="1"/>
          </p:cNvSpPr>
          <p:nvPr/>
        </p:nvSpPr>
        <p:spPr bwMode="auto">
          <a:xfrm>
            <a:off x="1" y="332656"/>
            <a:ext cx="4427984" cy="2952328"/>
          </a:xfrm>
          <a:prstGeom prst="rect">
            <a:avLst/>
          </a:prstGeom>
          <a:noFill/>
          <a:ln w="9525">
            <a:noFill/>
            <a:miter lim="800000"/>
            <a:headEnd/>
            <a:tailEnd/>
          </a:ln>
        </p:spPr>
        <p:txBody>
          <a:bodyPr wrap="square">
            <a:spAutoFit/>
          </a:bodyPr>
          <a:lstStyle/>
          <a:p>
            <a:r>
              <a:rPr lang="ru-RU" sz="2600" dirty="0">
                <a:latin typeface="Corbel" pitchFamily="34" charset="0"/>
              </a:rPr>
              <a:t>Дизайн </a:t>
            </a:r>
            <a:r>
              <a:rPr lang="ru-RU" sz="2600" dirty="0" err="1">
                <a:latin typeface="Corbel" pitchFamily="34" charset="0"/>
              </a:rPr>
              <a:t>текста+продающий</a:t>
            </a:r>
            <a:r>
              <a:rPr lang="ru-RU" sz="2600" dirty="0">
                <a:latin typeface="Corbel" pitchFamily="34" charset="0"/>
              </a:rPr>
              <a:t> копирайтинг даёт максимальный эффект в работе по увеличению конверсии и в большинстве случаев заменяет </a:t>
            </a:r>
            <a:r>
              <a:rPr lang="ru-RU" sz="2600" dirty="0" err="1">
                <a:latin typeface="Corbel" pitchFamily="34" charset="0"/>
              </a:rPr>
              <a:t>редизайн</a:t>
            </a:r>
            <a:r>
              <a:rPr lang="ru-RU" sz="2600" dirty="0">
                <a:latin typeface="Corbel" pitchFamily="34" charset="0"/>
              </a:rPr>
              <a:t> сайта</a:t>
            </a:r>
          </a:p>
        </p:txBody>
      </p:sp>
      <p:sp>
        <p:nvSpPr>
          <p:cNvPr id="7" name="TextBox 6"/>
          <p:cNvSpPr txBox="1">
            <a:spLocks noChangeArrowheads="1"/>
          </p:cNvSpPr>
          <p:nvPr/>
        </p:nvSpPr>
        <p:spPr bwMode="auto">
          <a:xfrm>
            <a:off x="251520" y="3933056"/>
            <a:ext cx="4968875" cy="1693862"/>
          </a:xfrm>
          <a:prstGeom prst="rect">
            <a:avLst/>
          </a:prstGeom>
          <a:noFill/>
          <a:ln w="9525">
            <a:noFill/>
            <a:miter lim="800000"/>
            <a:headEnd/>
            <a:tailEnd/>
          </a:ln>
        </p:spPr>
        <p:txBody>
          <a:bodyPr>
            <a:spAutoFit/>
          </a:bodyPr>
          <a:lstStyle/>
          <a:p>
            <a:r>
              <a:rPr lang="ru-RU" sz="2600" dirty="0">
                <a:latin typeface="Corbel" pitchFamily="34" charset="0"/>
              </a:rPr>
              <a:t>Иван Василевич, </a:t>
            </a:r>
            <a:r>
              <a:rPr lang="en-US" sz="2600" dirty="0">
                <a:latin typeface="Corbel" pitchFamily="34" charset="0"/>
                <a:hlinkClick r:id="rId4"/>
              </a:rPr>
              <a:t>internet@murketolog.ru</a:t>
            </a:r>
            <a:r>
              <a:rPr lang="en-US" sz="2600" dirty="0">
                <a:latin typeface="Corbel" pitchFamily="34" charset="0"/>
              </a:rPr>
              <a:t> </a:t>
            </a:r>
          </a:p>
          <a:p>
            <a:r>
              <a:rPr lang="en-US" sz="2600" dirty="0">
                <a:latin typeface="Corbel" pitchFamily="34" charset="0"/>
                <a:hlinkClick r:id="rId5"/>
              </a:rPr>
              <a:t>www.murketolog.ru</a:t>
            </a:r>
            <a:r>
              <a:rPr lang="en-US" sz="2600" dirty="0">
                <a:latin typeface="Corbel" pitchFamily="34" charset="0"/>
              </a:rPr>
              <a:t> </a:t>
            </a:r>
          </a:p>
          <a:p>
            <a:r>
              <a:rPr lang="en-US" sz="2600" dirty="0"/>
              <a:t>+7 925 895 27 88</a:t>
            </a:r>
            <a:endParaRPr lang="ru-RU" sz="2600" dirty="0"/>
          </a:p>
        </p:txBody>
      </p:sp>
      <p:pic>
        <p:nvPicPr>
          <p:cNvPr id="9" name="Picture 2"/>
          <p:cNvPicPr>
            <a:picLocks noChangeAspect="1" noChangeArrowheads="1"/>
          </p:cNvPicPr>
          <p:nvPr/>
        </p:nvPicPr>
        <p:blipFill>
          <a:blip r:embed="rId6" cstate="print"/>
          <a:srcRect/>
          <a:stretch>
            <a:fillRect/>
          </a:stretch>
        </p:blipFill>
        <p:spPr bwMode="auto">
          <a:xfrm>
            <a:off x="4499992" y="0"/>
            <a:ext cx="4644008" cy="29954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742950" indent="-742950" algn="l"/>
            <a:r>
              <a:rPr lang="ru-RU" dirty="0" smtClean="0"/>
              <a:t>В итоге:</a:t>
            </a:r>
            <a:r>
              <a:rPr lang="en-US" dirty="0" smtClean="0"/>
              <a:t/>
            </a:r>
            <a:br>
              <a:rPr lang="en-US" dirty="0" smtClean="0"/>
            </a:br>
            <a:endParaRPr lang="ru-RU" dirty="0"/>
          </a:p>
        </p:txBody>
      </p:sp>
      <p:sp>
        <p:nvSpPr>
          <p:cNvPr id="6" name="Содержимое 5"/>
          <p:cNvSpPr>
            <a:spLocks noGrp="1"/>
          </p:cNvSpPr>
          <p:nvPr>
            <p:ph idx="1"/>
          </p:nvPr>
        </p:nvSpPr>
        <p:spPr/>
        <p:txBody>
          <a:bodyPr>
            <a:normAutofit fontScale="92500" lnSpcReduction="10000"/>
          </a:bodyPr>
          <a:lstStyle/>
          <a:p>
            <a:r>
              <a:rPr lang="ru-RU" dirty="0" smtClean="0"/>
              <a:t>«По старому» работать уже нельзя</a:t>
            </a:r>
          </a:p>
          <a:p>
            <a:r>
              <a:rPr lang="ru-RU" dirty="0" smtClean="0"/>
              <a:t>«На отлично» продвигать сайты в ПС – не главное в бизнес-процессах </a:t>
            </a:r>
            <a:r>
              <a:rPr lang="en-US" dirty="0" smtClean="0"/>
              <a:t>SEO-</a:t>
            </a:r>
            <a:r>
              <a:rPr lang="ru-RU" dirty="0" smtClean="0"/>
              <a:t>компании</a:t>
            </a:r>
          </a:p>
          <a:p>
            <a:r>
              <a:rPr lang="ru-RU" dirty="0" smtClean="0"/>
              <a:t>Варианты «а давайте дополнительно дадим вам контекст» уже не прокатывают</a:t>
            </a:r>
          </a:p>
          <a:p>
            <a:r>
              <a:rPr lang="ru-RU" dirty="0" smtClean="0"/>
              <a:t>Причин недовольства Заказчика может быть любая «сайт в 10-ке, а звонков нет»</a:t>
            </a:r>
            <a:endParaRPr lang="en-US" dirty="0" smtClean="0"/>
          </a:p>
          <a:p>
            <a:r>
              <a:rPr lang="ru-RU" dirty="0" smtClean="0"/>
              <a:t>«</a:t>
            </a:r>
            <a:r>
              <a:rPr lang="ru-RU" dirty="0" err="1" smtClean="0"/>
              <a:t>Конвеерный</a:t>
            </a:r>
            <a:r>
              <a:rPr lang="ru-RU" dirty="0" smtClean="0"/>
              <a:t>» принцип продвижения сайтов клиентов дает сбой</a:t>
            </a:r>
          </a:p>
          <a:p>
            <a:pPr>
              <a:buNone/>
            </a:pPr>
            <a:endParaRPr lang="ru-RU" dirty="0"/>
          </a:p>
        </p:txBody>
      </p:sp>
      <p:sp>
        <p:nvSpPr>
          <p:cNvPr id="7" name="Содержимое 5"/>
          <p:cNvSpPr txBox="1">
            <a:spLocks/>
          </p:cNvSpPr>
          <p:nvPr/>
        </p:nvSpPr>
        <p:spPr>
          <a:xfrm>
            <a:off x="4500562" y="285728"/>
            <a:ext cx="4429156" cy="1285884"/>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ru-RU" b="0" i="1" u="none" strike="noStrike" kern="1200" cap="none" spc="0" normalizeH="0" baseline="0" noProof="0" dirty="0" smtClean="0">
                <a:ln>
                  <a:noFill/>
                </a:ln>
                <a:solidFill>
                  <a:schemeClr val="tx1"/>
                </a:solidFill>
                <a:effectLst/>
                <a:uLnTx/>
                <a:uFillTx/>
                <a:latin typeface="+mn-lt"/>
                <a:ea typeface="+mn-ea"/>
                <a:cs typeface="+mn-cs"/>
              </a:rPr>
              <a:t>Ежедневно</a:t>
            </a:r>
            <a:r>
              <a:rPr kumimoji="0" lang="ru-RU" b="0" i="1" u="none" strike="noStrike" kern="1200" cap="none" spc="0" normalizeH="0" noProof="0" dirty="0" smtClean="0">
                <a:ln>
                  <a:noFill/>
                </a:ln>
                <a:solidFill>
                  <a:schemeClr val="tx1"/>
                </a:solidFill>
                <a:effectLst/>
                <a:uLnTx/>
                <a:uFillTx/>
                <a:latin typeface="+mn-lt"/>
                <a:ea typeface="+mn-ea"/>
                <a:cs typeface="+mn-cs"/>
              </a:rPr>
              <a:t> мне поступает 2-3 звонка </a:t>
            </a:r>
            <a:br>
              <a:rPr kumimoji="0" lang="ru-RU" b="0" i="1" u="none" strike="noStrike" kern="1200" cap="none" spc="0" normalizeH="0" noProof="0" dirty="0" smtClean="0">
                <a:ln>
                  <a:noFill/>
                </a:ln>
                <a:solidFill>
                  <a:schemeClr val="tx1"/>
                </a:solidFill>
                <a:effectLst/>
                <a:uLnTx/>
                <a:uFillTx/>
                <a:latin typeface="+mn-lt"/>
                <a:ea typeface="+mn-ea"/>
                <a:cs typeface="+mn-cs"/>
              </a:rPr>
            </a:br>
            <a:r>
              <a:rPr kumimoji="0" lang="ru-RU" b="0" i="1" u="none" strike="noStrike" kern="1200" cap="none" spc="0" normalizeH="0" noProof="0" dirty="0" smtClean="0">
                <a:ln>
                  <a:noFill/>
                </a:ln>
                <a:solidFill>
                  <a:schemeClr val="tx1"/>
                </a:solidFill>
                <a:effectLst/>
                <a:uLnTx/>
                <a:uFillTx/>
                <a:latin typeface="+mn-lt"/>
                <a:ea typeface="+mn-ea"/>
                <a:cs typeface="+mn-cs"/>
              </a:rPr>
              <a:t>от </a:t>
            </a:r>
            <a:r>
              <a:rPr kumimoji="0" lang="en-US" b="0" i="1" u="none" strike="noStrike" kern="1200" cap="none" spc="0" normalizeH="0" noProof="0" dirty="0" smtClean="0">
                <a:ln>
                  <a:noFill/>
                </a:ln>
                <a:solidFill>
                  <a:schemeClr val="tx1"/>
                </a:solidFill>
                <a:effectLst/>
                <a:uLnTx/>
                <a:uFillTx/>
                <a:latin typeface="+mn-lt"/>
                <a:ea typeface="+mn-ea"/>
                <a:cs typeface="+mn-cs"/>
              </a:rPr>
              <a:t>SEO</a:t>
            </a:r>
            <a:r>
              <a:rPr lang="ru-RU" i="1" noProof="0" dirty="0" smtClean="0"/>
              <a:t> </a:t>
            </a:r>
            <a:r>
              <a:rPr kumimoji="0" lang="ru-RU" b="0" i="1" u="none" strike="noStrike" kern="1200" cap="none" spc="0" normalizeH="0" noProof="0" dirty="0" smtClean="0">
                <a:ln>
                  <a:noFill/>
                </a:ln>
                <a:solidFill>
                  <a:schemeClr val="tx1"/>
                </a:solidFill>
                <a:effectLst/>
                <a:uLnTx/>
                <a:uFillTx/>
                <a:latin typeface="+mn-lt"/>
                <a:ea typeface="+mn-ea"/>
                <a:cs typeface="+mn-cs"/>
              </a:rPr>
              <a:t>компаний с предложениями </a:t>
            </a:r>
            <a:br>
              <a:rPr kumimoji="0" lang="ru-RU" b="0" i="1" u="none" strike="noStrike" kern="1200" cap="none" spc="0" normalizeH="0" noProof="0" dirty="0" smtClean="0">
                <a:ln>
                  <a:noFill/>
                </a:ln>
                <a:solidFill>
                  <a:schemeClr val="tx1"/>
                </a:solidFill>
                <a:effectLst/>
                <a:uLnTx/>
                <a:uFillTx/>
                <a:latin typeface="+mn-lt"/>
                <a:ea typeface="+mn-ea"/>
                <a:cs typeface="+mn-cs"/>
              </a:rPr>
            </a:br>
            <a:r>
              <a:rPr kumimoji="0" lang="ru-RU" b="0" i="1" u="none" strike="noStrike" kern="1200" cap="none" spc="0" normalizeH="0" noProof="0" dirty="0" smtClean="0">
                <a:ln>
                  <a:noFill/>
                </a:ln>
                <a:solidFill>
                  <a:schemeClr val="tx1"/>
                </a:solidFill>
                <a:effectLst/>
                <a:uLnTx/>
                <a:uFillTx/>
                <a:latin typeface="+mn-lt"/>
                <a:ea typeface="+mn-ea"/>
                <a:cs typeface="+mn-cs"/>
              </a:rPr>
              <a:t>о продвижении моего сайта</a:t>
            </a:r>
          </a:p>
          <a:p>
            <a:pPr marL="342900" marR="0" lvl="0" indent="-342900" algn="r" defTabSz="914400" rtl="0" eaLnBrk="1" fontAlgn="auto" latinLnBrk="0" hangingPunct="1">
              <a:lnSpc>
                <a:spcPct val="100000"/>
              </a:lnSpc>
              <a:spcBef>
                <a:spcPct val="20000"/>
              </a:spcBef>
              <a:spcAft>
                <a:spcPts val="0"/>
              </a:spcAft>
              <a:buClrTx/>
              <a:buSzTx/>
              <a:tabLst/>
              <a:defRPr/>
            </a:pPr>
            <a:r>
              <a:rPr lang="ru-RU" dirty="0" smtClean="0"/>
              <a:t>Один мой клиент</a:t>
            </a:r>
            <a:endParaRPr kumimoji="0" lang="ru-RU"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7" name="Пятно 1 46"/>
          <p:cNvSpPr/>
          <p:nvPr/>
        </p:nvSpPr>
        <p:spPr>
          <a:xfrm>
            <a:off x="4139952" y="-360040"/>
            <a:ext cx="1080120" cy="72008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1520" y="404664"/>
            <a:ext cx="8686800" cy="1143000"/>
          </a:xfrm>
        </p:spPr>
        <p:txBody>
          <a:bodyPr>
            <a:normAutofit/>
          </a:bodyPr>
          <a:lstStyle/>
          <a:p>
            <a:pPr marL="742950" indent="-742950" algn="l"/>
            <a:r>
              <a:rPr lang="ru-RU" sz="2000" dirty="0" smtClean="0"/>
              <a:t>Жизнь клиента в </a:t>
            </a:r>
            <a:r>
              <a:rPr lang="en-US" sz="2000" dirty="0" smtClean="0"/>
              <a:t>SEO</a:t>
            </a:r>
            <a:r>
              <a:rPr lang="ru-RU" sz="2000" dirty="0" smtClean="0"/>
              <a:t>-компании:      вариант когда «с самого начала не пошло»</a:t>
            </a:r>
            <a:r>
              <a:rPr lang="en-US" sz="2000" dirty="0" smtClean="0"/>
              <a:t/>
            </a:r>
            <a:br>
              <a:rPr lang="en-US" sz="2000" dirty="0" smtClean="0"/>
            </a:br>
            <a:endParaRPr lang="ru-RU" sz="2000" dirty="0"/>
          </a:p>
        </p:txBody>
      </p:sp>
      <p:cxnSp>
        <p:nvCxnSpPr>
          <p:cNvPr id="8" name="Прямая со стрелкой 7"/>
          <p:cNvCxnSpPr/>
          <p:nvPr/>
        </p:nvCxnSpPr>
        <p:spPr>
          <a:xfrm>
            <a:off x="827584" y="5157192"/>
            <a:ext cx="74888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flipH="1" flipV="1">
            <a:off x="-1115838" y="3212976"/>
            <a:ext cx="388763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4211960" y="1772816"/>
            <a:ext cx="4572000" cy="646331"/>
          </a:xfrm>
          <a:prstGeom prst="rect">
            <a:avLst/>
          </a:prstGeom>
        </p:spPr>
        <p:txBody>
          <a:bodyPr>
            <a:spAutoFit/>
          </a:bodyPr>
          <a:lstStyle/>
          <a:p>
            <a:r>
              <a:rPr lang="ru-RU" dirty="0" smtClean="0"/>
              <a:t>Субъективная удовлетворенность клиента </a:t>
            </a:r>
            <a:br>
              <a:rPr lang="ru-RU" dirty="0" smtClean="0"/>
            </a:br>
            <a:r>
              <a:rPr lang="ru-RU" dirty="0" smtClean="0"/>
              <a:t>=«примерная» прибыль - затраты на </a:t>
            </a:r>
            <a:r>
              <a:rPr lang="en-US" dirty="0" smtClean="0"/>
              <a:t>SEO</a:t>
            </a:r>
            <a:endParaRPr lang="ru-RU" dirty="0"/>
          </a:p>
        </p:txBody>
      </p:sp>
      <p:sp>
        <p:nvSpPr>
          <p:cNvPr id="18" name="Прямоугольник 17"/>
          <p:cNvSpPr/>
          <p:nvPr/>
        </p:nvSpPr>
        <p:spPr>
          <a:xfrm>
            <a:off x="827584" y="4077072"/>
            <a:ext cx="1944216" cy="1080120"/>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 name="Прямая соединительная линия 21"/>
          <p:cNvCxnSpPr/>
          <p:nvPr/>
        </p:nvCxnSpPr>
        <p:spPr>
          <a:xfrm rot="5400000">
            <a:off x="2735796"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5400000">
            <a:off x="1439652"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2087724"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244408" y="5229200"/>
            <a:ext cx="713657" cy="492443"/>
          </a:xfrm>
          <a:prstGeom prst="rect">
            <a:avLst/>
          </a:prstGeom>
          <a:noFill/>
        </p:spPr>
        <p:txBody>
          <a:bodyPr wrap="none" rtlCol="0">
            <a:spAutoFit/>
          </a:bodyPr>
          <a:lstStyle/>
          <a:p>
            <a:r>
              <a:rPr lang="en-US" sz="2600" dirty="0" smtClean="0">
                <a:solidFill>
                  <a:srgbClr val="0070C0"/>
                </a:solidFill>
              </a:rPr>
              <a:t>t</a:t>
            </a:r>
            <a:r>
              <a:rPr lang="en-US" sz="1400" dirty="0" smtClean="0">
                <a:solidFill>
                  <a:srgbClr val="0070C0"/>
                </a:solidFill>
              </a:rPr>
              <a:t>, </a:t>
            </a:r>
            <a:r>
              <a:rPr lang="ru-RU" sz="1400" dirty="0" smtClean="0">
                <a:solidFill>
                  <a:srgbClr val="0070C0"/>
                </a:solidFill>
              </a:rPr>
              <a:t>мес.</a:t>
            </a:r>
            <a:endParaRPr lang="ru-RU" sz="1400" dirty="0">
              <a:solidFill>
                <a:srgbClr val="0070C0"/>
              </a:solidFill>
            </a:endParaRPr>
          </a:p>
        </p:txBody>
      </p:sp>
      <p:cxnSp>
        <p:nvCxnSpPr>
          <p:cNvPr id="26" name="Прямая соединительная линия 25"/>
          <p:cNvCxnSpPr/>
          <p:nvPr/>
        </p:nvCxnSpPr>
        <p:spPr>
          <a:xfrm rot="5400000">
            <a:off x="4031940"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2735796"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5400000">
            <a:off x="3383868"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5400000">
            <a:off x="5328084"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031940"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4680012"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6624228"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a:off x="5328084"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5400000">
            <a:off x="5976156"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79712" y="5178678"/>
            <a:ext cx="288862" cy="338554"/>
          </a:xfrm>
          <a:prstGeom prst="rect">
            <a:avLst/>
          </a:prstGeom>
          <a:noFill/>
        </p:spPr>
        <p:txBody>
          <a:bodyPr wrap="none" rtlCol="0">
            <a:spAutoFit/>
          </a:bodyPr>
          <a:lstStyle/>
          <a:p>
            <a:r>
              <a:rPr lang="en-US" sz="1600" dirty="0" smtClean="0">
                <a:solidFill>
                  <a:srgbClr val="0070C0"/>
                </a:solidFill>
              </a:rPr>
              <a:t>2</a:t>
            </a:r>
            <a:endParaRPr lang="ru-RU" sz="1600" dirty="0">
              <a:solidFill>
                <a:srgbClr val="0070C0"/>
              </a:solidFill>
            </a:endParaRPr>
          </a:p>
        </p:txBody>
      </p:sp>
      <p:sp>
        <p:nvSpPr>
          <p:cNvPr id="37" name="TextBox 36"/>
          <p:cNvSpPr txBox="1"/>
          <p:nvPr/>
        </p:nvSpPr>
        <p:spPr>
          <a:xfrm>
            <a:off x="2628614" y="5178678"/>
            <a:ext cx="288862" cy="338554"/>
          </a:xfrm>
          <a:prstGeom prst="rect">
            <a:avLst/>
          </a:prstGeom>
          <a:noFill/>
        </p:spPr>
        <p:txBody>
          <a:bodyPr wrap="none" rtlCol="0">
            <a:spAutoFit/>
          </a:bodyPr>
          <a:lstStyle/>
          <a:p>
            <a:r>
              <a:rPr lang="ru-RU" sz="1600" dirty="0" smtClean="0">
                <a:solidFill>
                  <a:srgbClr val="0070C0"/>
                </a:solidFill>
              </a:rPr>
              <a:t>3</a:t>
            </a:r>
            <a:endParaRPr lang="ru-RU" sz="1600" dirty="0">
              <a:solidFill>
                <a:srgbClr val="0070C0"/>
              </a:solidFill>
            </a:endParaRPr>
          </a:p>
        </p:txBody>
      </p:sp>
      <p:sp>
        <p:nvSpPr>
          <p:cNvPr id="38" name="TextBox 37"/>
          <p:cNvSpPr txBox="1"/>
          <p:nvPr/>
        </p:nvSpPr>
        <p:spPr>
          <a:xfrm>
            <a:off x="3276686" y="5178678"/>
            <a:ext cx="288862" cy="338554"/>
          </a:xfrm>
          <a:prstGeom prst="rect">
            <a:avLst/>
          </a:prstGeom>
          <a:noFill/>
        </p:spPr>
        <p:txBody>
          <a:bodyPr wrap="none" rtlCol="0">
            <a:spAutoFit/>
          </a:bodyPr>
          <a:lstStyle/>
          <a:p>
            <a:r>
              <a:rPr lang="ru-RU" sz="1600" dirty="0" smtClean="0">
                <a:solidFill>
                  <a:srgbClr val="0070C0"/>
                </a:solidFill>
              </a:rPr>
              <a:t>4</a:t>
            </a:r>
            <a:endParaRPr lang="ru-RU" sz="1600" dirty="0">
              <a:solidFill>
                <a:srgbClr val="0070C0"/>
              </a:solidFill>
            </a:endParaRPr>
          </a:p>
        </p:txBody>
      </p:sp>
      <p:sp>
        <p:nvSpPr>
          <p:cNvPr id="39" name="TextBox 38"/>
          <p:cNvSpPr txBox="1"/>
          <p:nvPr/>
        </p:nvSpPr>
        <p:spPr>
          <a:xfrm>
            <a:off x="3924758" y="5178678"/>
            <a:ext cx="288862" cy="338554"/>
          </a:xfrm>
          <a:prstGeom prst="rect">
            <a:avLst/>
          </a:prstGeom>
          <a:noFill/>
        </p:spPr>
        <p:txBody>
          <a:bodyPr wrap="none" rtlCol="0">
            <a:spAutoFit/>
          </a:bodyPr>
          <a:lstStyle/>
          <a:p>
            <a:r>
              <a:rPr lang="ru-RU" sz="1600" dirty="0" smtClean="0">
                <a:solidFill>
                  <a:srgbClr val="0070C0"/>
                </a:solidFill>
              </a:rPr>
              <a:t>5</a:t>
            </a:r>
            <a:endParaRPr lang="ru-RU" sz="1600" dirty="0">
              <a:solidFill>
                <a:srgbClr val="0070C0"/>
              </a:solidFill>
            </a:endParaRPr>
          </a:p>
        </p:txBody>
      </p:sp>
      <p:sp>
        <p:nvSpPr>
          <p:cNvPr id="41" name="TextBox 40"/>
          <p:cNvSpPr txBox="1"/>
          <p:nvPr/>
        </p:nvSpPr>
        <p:spPr>
          <a:xfrm>
            <a:off x="4572830" y="5178678"/>
            <a:ext cx="288862" cy="338554"/>
          </a:xfrm>
          <a:prstGeom prst="rect">
            <a:avLst/>
          </a:prstGeom>
          <a:noFill/>
        </p:spPr>
        <p:txBody>
          <a:bodyPr wrap="none" rtlCol="0">
            <a:spAutoFit/>
          </a:bodyPr>
          <a:lstStyle/>
          <a:p>
            <a:r>
              <a:rPr lang="ru-RU" sz="1600" dirty="0" smtClean="0">
                <a:solidFill>
                  <a:srgbClr val="0070C0"/>
                </a:solidFill>
              </a:rPr>
              <a:t>6</a:t>
            </a:r>
            <a:endParaRPr lang="ru-RU" sz="1600" dirty="0">
              <a:solidFill>
                <a:srgbClr val="0070C0"/>
              </a:solidFill>
            </a:endParaRPr>
          </a:p>
        </p:txBody>
      </p:sp>
      <p:sp>
        <p:nvSpPr>
          <p:cNvPr id="42" name="TextBox 41"/>
          <p:cNvSpPr txBox="1"/>
          <p:nvPr/>
        </p:nvSpPr>
        <p:spPr>
          <a:xfrm>
            <a:off x="5220902" y="5178678"/>
            <a:ext cx="288862" cy="338554"/>
          </a:xfrm>
          <a:prstGeom prst="rect">
            <a:avLst/>
          </a:prstGeom>
          <a:noFill/>
        </p:spPr>
        <p:txBody>
          <a:bodyPr wrap="none" rtlCol="0">
            <a:spAutoFit/>
          </a:bodyPr>
          <a:lstStyle/>
          <a:p>
            <a:r>
              <a:rPr lang="ru-RU" sz="1600" dirty="0" smtClean="0">
                <a:solidFill>
                  <a:srgbClr val="0070C0"/>
                </a:solidFill>
              </a:rPr>
              <a:t>7</a:t>
            </a:r>
            <a:endParaRPr lang="ru-RU" sz="1600" dirty="0">
              <a:solidFill>
                <a:srgbClr val="0070C0"/>
              </a:solidFill>
            </a:endParaRPr>
          </a:p>
        </p:txBody>
      </p:sp>
      <p:sp>
        <p:nvSpPr>
          <p:cNvPr id="43" name="TextBox 42"/>
          <p:cNvSpPr txBox="1"/>
          <p:nvPr/>
        </p:nvSpPr>
        <p:spPr>
          <a:xfrm>
            <a:off x="5868974" y="5178678"/>
            <a:ext cx="288862" cy="338554"/>
          </a:xfrm>
          <a:prstGeom prst="rect">
            <a:avLst/>
          </a:prstGeom>
          <a:noFill/>
        </p:spPr>
        <p:txBody>
          <a:bodyPr wrap="none" rtlCol="0">
            <a:spAutoFit/>
          </a:bodyPr>
          <a:lstStyle/>
          <a:p>
            <a:r>
              <a:rPr lang="ru-RU" sz="1600" dirty="0" smtClean="0">
                <a:solidFill>
                  <a:srgbClr val="0070C0"/>
                </a:solidFill>
              </a:rPr>
              <a:t>8</a:t>
            </a:r>
            <a:endParaRPr lang="ru-RU" sz="1600" dirty="0">
              <a:solidFill>
                <a:srgbClr val="0070C0"/>
              </a:solidFill>
            </a:endParaRPr>
          </a:p>
        </p:txBody>
      </p:sp>
      <p:cxnSp>
        <p:nvCxnSpPr>
          <p:cNvPr id="45" name="Прямая соединительная линия 44"/>
          <p:cNvCxnSpPr/>
          <p:nvPr/>
        </p:nvCxnSpPr>
        <p:spPr>
          <a:xfrm rot="5400000" flipH="1" flipV="1">
            <a:off x="179512" y="188640"/>
            <a:ext cx="5904656" cy="4032448"/>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187624" y="1916832"/>
            <a:ext cx="2122119" cy="646331"/>
          </a:xfrm>
          <a:prstGeom prst="rect">
            <a:avLst/>
          </a:prstGeom>
          <a:noFill/>
        </p:spPr>
        <p:txBody>
          <a:bodyPr wrap="none" rtlCol="0">
            <a:spAutoFit/>
          </a:bodyPr>
          <a:lstStyle/>
          <a:p>
            <a:r>
              <a:rPr lang="ru-RU" dirty="0" smtClean="0"/>
              <a:t>«Прогнозируемая» </a:t>
            </a:r>
            <a:br>
              <a:rPr lang="ru-RU" dirty="0" smtClean="0"/>
            </a:br>
            <a:r>
              <a:rPr lang="ru-RU" dirty="0" smtClean="0"/>
              <a:t>клиентом прибыль</a:t>
            </a:r>
            <a:endParaRPr lang="ru-RU" dirty="0"/>
          </a:p>
        </p:txBody>
      </p:sp>
      <p:sp>
        <p:nvSpPr>
          <p:cNvPr id="49" name="TextBox 48"/>
          <p:cNvSpPr txBox="1"/>
          <p:nvPr/>
        </p:nvSpPr>
        <p:spPr>
          <a:xfrm>
            <a:off x="6515386" y="5178678"/>
            <a:ext cx="288862" cy="338554"/>
          </a:xfrm>
          <a:prstGeom prst="rect">
            <a:avLst/>
          </a:prstGeom>
          <a:noFill/>
        </p:spPr>
        <p:txBody>
          <a:bodyPr wrap="none" rtlCol="0">
            <a:spAutoFit/>
          </a:bodyPr>
          <a:lstStyle/>
          <a:p>
            <a:r>
              <a:rPr lang="ru-RU" sz="1600" dirty="0" smtClean="0">
                <a:solidFill>
                  <a:srgbClr val="0070C0"/>
                </a:solidFill>
              </a:rPr>
              <a:t>9</a:t>
            </a:r>
            <a:endParaRPr lang="ru-RU" sz="1600" dirty="0">
              <a:solidFill>
                <a:srgbClr val="0070C0"/>
              </a:solidFill>
            </a:endParaRPr>
          </a:p>
        </p:txBody>
      </p:sp>
      <p:sp>
        <p:nvSpPr>
          <p:cNvPr id="52" name="Полилиния 51"/>
          <p:cNvSpPr/>
          <p:nvPr/>
        </p:nvSpPr>
        <p:spPr>
          <a:xfrm>
            <a:off x="2771800" y="4077072"/>
            <a:ext cx="1943100" cy="1095375"/>
          </a:xfrm>
          <a:custGeom>
            <a:avLst/>
            <a:gdLst>
              <a:gd name="connsiteX0" fmla="*/ 0 w 1943100"/>
              <a:gd name="connsiteY0" fmla="*/ 0 h 1095375"/>
              <a:gd name="connsiteX1" fmla="*/ 1924050 w 1943100"/>
              <a:gd name="connsiteY1" fmla="*/ 400050 h 1095375"/>
              <a:gd name="connsiteX2" fmla="*/ 1943100 w 1943100"/>
              <a:gd name="connsiteY2" fmla="*/ 1095375 h 1095375"/>
              <a:gd name="connsiteX3" fmla="*/ 0 w 1943100"/>
              <a:gd name="connsiteY3" fmla="*/ 1095375 h 1095375"/>
              <a:gd name="connsiteX4" fmla="*/ 0 w 1943100"/>
              <a:gd name="connsiteY4" fmla="*/ 0 h 109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00" h="1095375">
                <a:moveTo>
                  <a:pt x="0" y="0"/>
                </a:moveTo>
                <a:lnTo>
                  <a:pt x="1924050" y="400050"/>
                </a:lnTo>
                <a:lnTo>
                  <a:pt x="1943100" y="1095375"/>
                </a:lnTo>
                <a:lnTo>
                  <a:pt x="0" y="1095375"/>
                </a:lnTo>
                <a:lnTo>
                  <a:pt x="0" y="0"/>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TextBox 52"/>
          <p:cNvSpPr txBox="1"/>
          <p:nvPr/>
        </p:nvSpPr>
        <p:spPr>
          <a:xfrm>
            <a:off x="1331640" y="5178678"/>
            <a:ext cx="288862" cy="338554"/>
          </a:xfrm>
          <a:prstGeom prst="rect">
            <a:avLst/>
          </a:prstGeom>
          <a:noFill/>
        </p:spPr>
        <p:txBody>
          <a:bodyPr wrap="none" rtlCol="0">
            <a:spAutoFit/>
          </a:bodyPr>
          <a:lstStyle/>
          <a:p>
            <a:r>
              <a:rPr lang="ru-RU" sz="1600" dirty="0" smtClean="0">
                <a:solidFill>
                  <a:srgbClr val="0070C0"/>
                </a:solidFill>
              </a:rPr>
              <a:t>1</a:t>
            </a:r>
            <a:endParaRPr lang="ru-RU" sz="1600" dirty="0">
              <a:solidFill>
                <a:srgbClr val="0070C0"/>
              </a:solidFill>
            </a:endParaRPr>
          </a:p>
        </p:txBody>
      </p:sp>
      <p:sp>
        <p:nvSpPr>
          <p:cNvPr id="55" name="TextBox 54"/>
          <p:cNvSpPr txBox="1"/>
          <p:nvPr/>
        </p:nvSpPr>
        <p:spPr>
          <a:xfrm>
            <a:off x="4572000" y="4077072"/>
            <a:ext cx="1369093" cy="553998"/>
          </a:xfrm>
          <a:prstGeom prst="rect">
            <a:avLst/>
          </a:prstGeom>
          <a:noFill/>
        </p:spPr>
        <p:txBody>
          <a:bodyPr wrap="none" rtlCol="0">
            <a:spAutoFit/>
          </a:bodyPr>
          <a:lstStyle/>
          <a:p>
            <a:r>
              <a:rPr lang="ru-RU" sz="1500" dirty="0" smtClean="0">
                <a:solidFill>
                  <a:srgbClr val="FF0000"/>
                </a:solidFill>
              </a:rPr>
              <a:t>Прекращение </a:t>
            </a:r>
          </a:p>
          <a:p>
            <a:r>
              <a:rPr lang="ru-RU" sz="1500" dirty="0" smtClean="0">
                <a:solidFill>
                  <a:srgbClr val="FF0000"/>
                </a:solidFill>
              </a:rPr>
              <a:t>отношений</a:t>
            </a:r>
            <a:endParaRPr lang="ru-RU" sz="1500" dirty="0">
              <a:solidFill>
                <a:srgbClr val="FF0000"/>
              </a:solidFill>
            </a:endParaRPr>
          </a:p>
        </p:txBody>
      </p:sp>
      <p:sp>
        <p:nvSpPr>
          <p:cNvPr id="56" name="Полилиния 55"/>
          <p:cNvSpPr/>
          <p:nvPr/>
        </p:nvSpPr>
        <p:spPr>
          <a:xfrm>
            <a:off x="1000125" y="4448175"/>
            <a:ext cx="7200900" cy="704850"/>
          </a:xfrm>
          <a:custGeom>
            <a:avLst/>
            <a:gdLst>
              <a:gd name="connsiteX0" fmla="*/ 0 w 7200900"/>
              <a:gd name="connsiteY0" fmla="*/ 704850 h 704850"/>
              <a:gd name="connsiteX1" fmla="*/ 914400 w 7200900"/>
              <a:gd name="connsiteY1" fmla="*/ 495300 h 704850"/>
              <a:gd name="connsiteX2" fmla="*/ 3829050 w 7200900"/>
              <a:gd name="connsiteY2" fmla="*/ 390525 h 704850"/>
              <a:gd name="connsiteX3" fmla="*/ 7200900 w 7200900"/>
              <a:gd name="connsiteY3" fmla="*/ 0 h 704850"/>
            </a:gdLst>
            <a:ahLst/>
            <a:cxnLst>
              <a:cxn ang="0">
                <a:pos x="connsiteX0" y="connsiteY0"/>
              </a:cxn>
              <a:cxn ang="0">
                <a:pos x="connsiteX1" y="connsiteY1"/>
              </a:cxn>
              <a:cxn ang="0">
                <a:pos x="connsiteX2" y="connsiteY2"/>
              </a:cxn>
              <a:cxn ang="0">
                <a:pos x="connsiteX3" y="connsiteY3"/>
              </a:cxn>
            </a:cxnLst>
            <a:rect l="l" t="t" r="r" b="b"/>
            <a:pathLst>
              <a:path w="7200900" h="704850">
                <a:moveTo>
                  <a:pt x="0" y="704850"/>
                </a:moveTo>
                <a:cubicBezTo>
                  <a:pt x="138112" y="626268"/>
                  <a:pt x="276225" y="547687"/>
                  <a:pt x="914400" y="495300"/>
                </a:cubicBezTo>
                <a:cubicBezTo>
                  <a:pt x="1552575" y="442913"/>
                  <a:pt x="2781300" y="473075"/>
                  <a:pt x="3829050" y="390525"/>
                </a:cubicBezTo>
                <a:cubicBezTo>
                  <a:pt x="4876800" y="307975"/>
                  <a:pt x="6038850" y="153987"/>
                  <a:pt x="720090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7" name="TextBox 56"/>
          <p:cNvSpPr txBox="1"/>
          <p:nvPr/>
        </p:nvSpPr>
        <p:spPr>
          <a:xfrm>
            <a:off x="7092280" y="4077072"/>
            <a:ext cx="1390573" cy="323165"/>
          </a:xfrm>
          <a:prstGeom prst="rect">
            <a:avLst/>
          </a:prstGeom>
          <a:noFill/>
        </p:spPr>
        <p:txBody>
          <a:bodyPr wrap="none" rtlCol="0">
            <a:spAutoFit/>
          </a:bodyPr>
          <a:lstStyle/>
          <a:p>
            <a:r>
              <a:rPr lang="ru-RU" sz="1500" dirty="0" smtClean="0"/>
              <a:t>Посещаемость</a:t>
            </a:r>
            <a:endParaRPr lang="ru-RU" sz="1500" dirty="0"/>
          </a:p>
        </p:txBody>
      </p:sp>
      <p:sp>
        <p:nvSpPr>
          <p:cNvPr id="58" name="Полилиния 57"/>
          <p:cNvSpPr/>
          <p:nvPr/>
        </p:nvSpPr>
        <p:spPr>
          <a:xfrm>
            <a:off x="1331640" y="4941168"/>
            <a:ext cx="5976664" cy="200794"/>
          </a:xfrm>
          <a:custGeom>
            <a:avLst/>
            <a:gdLst>
              <a:gd name="connsiteX0" fmla="*/ 0 w 7200900"/>
              <a:gd name="connsiteY0" fmla="*/ 704850 h 704850"/>
              <a:gd name="connsiteX1" fmla="*/ 914400 w 7200900"/>
              <a:gd name="connsiteY1" fmla="*/ 495300 h 704850"/>
              <a:gd name="connsiteX2" fmla="*/ 3829050 w 7200900"/>
              <a:gd name="connsiteY2" fmla="*/ 390525 h 704850"/>
              <a:gd name="connsiteX3" fmla="*/ 7200900 w 7200900"/>
              <a:gd name="connsiteY3" fmla="*/ 0 h 704850"/>
              <a:gd name="connsiteX0" fmla="*/ 0 w 7200900"/>
              <a:gd name="connsiteY0" fmla="*/ 704850 h 704850"/>
              <a:gd name="connsiteX1" fmla="*/ 936104 w 7200900"/>
              <a:gd name="connsiteY1" fmla="*/ 576064 h 704850"/>
              <a:gd name="connsiteX2" fmla="*/ 3829050 w 7200900"/>
              <a:gd name="connsiteY2" fmla="*/ 390525 h 704850"/>
              <a:gd name="connsiteX3" fmla="*/ 7200900 w 7200900"/>
              <a:gd name="connsiteY3" fmla="*/ 0 h 704850"/>
              <a:gd name="connsiteX0" fmla="*/ 0 w 7200900"/>
              <a:gd name="connsiteY0" fmla="*/ 704850 h 704850"/>
              <a:gd name="connsiteX1" fmla="*/ 936104 w 7200900"/>
              <a:gd name="connsiteY1" fmla="*/ 576064 h 704850"/>
              <a:gd name="connsiteX2" fmla="*/ 2736304 w 7200900"/>
              <a:gd name="connsiteY2" fmla="*/ 576064 h 704850"/>
              <a:gd name="connsiteX3" fmla="*/ 7200900 w 7200900"/>
              <a:gd name="connsiteY3" fmla="*/ 0 h 704850"/>
              <a:gd name="connsiteX0" fmla="*/ 0 w 5976664"/>
              <a:gd name="connsiteY0" fmla="*/ 200794 h 200794"/>
              <a:gd name="connsiteX1" fmla="*/ 936104 w 5976664"/>
              <a:gd name="connsiteY1" fmla="*/ 72008 h 200794"/>
              <a:gd name="connsiteX2" fmla="*/ 2736304 w 5976664"/>
              <a:gd name="connsiteY2" fmla="*/ 72008 h 200794"/>
              <a:gd name="connsiteX3" fmla="*/ 5976664 w 5976664"/>
              <a:gd name="connsiteY3" fmla="*/ 0 h 200794"/>
            </a:gdLst>
            <a:ahLst/>
            <a:cxnLst>
              <a:cxn ang="0">
                <a:pos x="connsiteX0" y="connsiteY0"/>
              </a:cxn>
              <a:cxn ang="0">
                <a:pos x="connsiteX1" y="connsiteY1"/>
              </a:cxn>
              <a:cxn ang="0">
                <a:pos x="connsiteX2" y="connsiteY2"/>
              </a:cxn>
              <a:cxn ang="0">
                <a:pos x="connsiteX3" y="connsiteY3"/>
              </a:cxn>
            </a:cxnLst>
            <a:rect l="l" t="t" r="r" b="b"/>
            <a:pathLst>
              <a:path w="5976664" h="200794">
                <a:moveTo>
                  <a:pt x="0" y="200794"/>
                </a:moveTo>
                <a:cubicBezTo>
                  <a:pt x="138112" y="122212"/>
                  <a:pt x="480053" y="93472"/>
                  <a:pt x="936104" y="72008"/>
                </a:cubicBezTo>
                <a:cubicBezTo>
                  <a:pt x="1392155" y="50544"/>
                  <a:pt x="1896211" y="84009"/>
                  <a:pt x="2736304" y="72008"/>
                </a:cubicBezTo>
                <a:cubicBezTo>
                  <a:pt x="3576397" y="60007"/>
                  <a:pt x="4814614" y="153987"/>
                  <a:pt x="5976664" y="0"/>
                </a:cubicBezTo>
              </a:path>
            </a:pathLst>
          </a:cu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59" name="TextBox 58"/>
          <p:cNvSpPr txBox="1"/>
          <p:nvPr/>
        </p:nvSpPr>
        <p:spPr>
          <a:xfrm>
            <a:off x="7092280" y="4581128"/>
            <a:ext cx="1366464" cy="323165"/>
          </a:xfrm>
          <a:prstGeom prst="rect">
            <a:avLst/>
          </a:prstGeom>
          <a:noFill/>
        </p:spPr>
        <p:txBody>
          <a:bodyPr wrap="none" rtlCol="0">
            <a:spAutoFit/>
          </a:bodyPr>
          <a:lstStyle/>
          <a:p>
            <a:r>
              <a:rPr lang="ru-RU" sz="1500" dirty="0" smtClean="0"/>
              <a:t>Заказы с сайта</a:t>
            </a:r>
            <a:endParaRPr lang="ru-RU" sz="1500" dirty="0"/>
          </a:p>
        </p:txBody>
      </p:sp>
      <p:sp>
        <p:nvSpPr>
          <p:cNvPr id="35" name="Прямоугольник 34"/>
          <p:cNvSpPr/>
          <p:nvPr/>
        </p:nvSpPr>
        <p:spPr>
          <a:xfrm>
            <a:off x="1475656" y="4365104"/>
            <a:ext cx="2016224" cy="432048"/>
          </a:xfrm>
          <a:prstGeom prst="rect">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затраты клиента на </a:t>
            </a:r>
            <a:r>
              <a:rPr lang="en-US" sz="1400" b="1" dirty="0" smtClean="0">
                <a:solidFill>
                  <a:schemeClr val="tx1"/>
                </a:solidFill>
              </a:rPr>
              <a:t>SEO</a:t>
            </a:r>
            <a:endParaRPr lang="ru-RU" sz="14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050" name="Picture 2" descr="http://www.uwec.edu/walkerjs/PicturesOfMusic/Images/Unsquare_Dance_Sound_Waveform.jpg"/>
          <p:cNvPicPr>
            <a:picLocks noChangeAspect="1" noChangeArrowheads="1"/>
          </p:cNvPicPr>
          <p:nvPr/>
        </p:nvPicPr>
        <p:blipFill>
          <a:blip r:embed="rId4" cstate="print"/>
          <a:srcRect l="1794" t="2280" r="2511" b="1961"/>
          <a:stretch>
            <a:fillRect/>
          </a:stretch>
        </p:blipFill>
        <p:spPr bwMode="auto">
          <a:xfrm>
            <a:off x="5580113" y="3501008"/>
            <a:ext cx="1368151" cy="1299743"/>
          </a:xfrm>
          <a:prstGeom prst="rect">
            <a:avLst/>
          </a:prstGeom>
          <a:noFill/>
        </p:spPr>
      </p:pic>
      <p:sp>
        <p:nvSpPr>
          <p:cNvPr id="44" name="Полилиния 43"/>
          <p:cNvSpPr/>
          <p:nvPr/>
        </p:nvSpPr>
        <p:spPr>
          <a:xfrm>
            <a:off x="2762250" y="4293096"/>
            <a:ext cx="5266134" cy="869454"/>
          </a:xfrm>
          <a:custGeom>
            <a:avLst/>
            <a:gdLst>
              <a:gd name="connsiteX0" fmla="*/ 9525 w 5019675"/>
              <a:gd name="connsiteY0" fmla="*/ 371475 h 1457325"/>
              <a:gd name="connsiteX1" fmla="*/ 1962150 w 5019675"/>
              <a:gd name="connsiteY1" fmla="*/ 666750 h 1457325"/>
              <a:gd name="connsiteX2" fmla="*/ 2667000 w 5019675"/>
              <a:gd name="connsiteY2" fmla="*/ 590550 h 1457325"/>
              <a:gd name="connsiteX3" fmla="*/ 4010025 w 5019675"/>
              <a:gd name="connsiteY3" fmla="*/ 228600 h 1457325"/>
              <a:gd name="connsiteX4" fmla="*/ 5010150 w 5019675"/>
              <a:gd name="connsiteY4" fmla="*/ 0 h 1457325"/>
              <a:gd name="connsiteX5" fmla="*/ 5019675 w 5019675"/>
              <a:gd name="connsiteY5" fmla="*/ 1447800 h 1457325"/>
              <a:gd name="connsiteX6" fmla="*/ 0 w 5019675"/>
              <a:gd name="connsiteY6" fmla="*/ 1457325 h 1457325"/>
              <a:gd name="connsiteX7" fmla="*/ 9525 w 5019675"/>
              <a:gd name="connsiteY7" fmla="*/ 371475 h 14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9675" h="1457325">
                <a:moveTo>
                  <a:pt x="9525" y="371475"/>
                </a:moveTo>
                <a:lnTo>
                  <a:pt x="1962150" y="666750"/>
                </a:lnTo>
                <a:lnTo>
                  <a:pt x="2667000" y="590550"/>
                </a:lnTo>
                <a:lnTo>
                  <a:pt x="4010025" y="228600"/>
                </a:lnTo>
                <a:lnTo>
                  <a:pt x="5010150" y="0"/>
                </a:lnTo>
                <a:lnTo>
                  <a:pt x="5019675" y="1447800"/>
                </a:lnTo>
                <a:lnTo>
                  <a:pt x="0" y="1457325"/>
                </a:lnTo>
                <a:lnTo>
                  <a:pt x="9525" y="371475"/>
                </a:ln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1520" y="404664"/>
            <a:ext cx="8686800" cy="1143000"/>
          </a:xfrm>
        </p:spPr>
        <p:txBody>
          <a:bodyPr>
            <a:normAutofit/>
          </a:bodyPr>
          <a:lstStyle/>
          <a:p>
            <a:pPr marL="742950" indent="-742950" algn="l"/>
            <a:r>
              <a:rPr lang="ru-RU" sz="2000" dirty="0" smtClean="0"/>
              <a:t>Жизнь клиента в </a:t>
            </a:r>
            <a:r>
              <a:rPr lang="en-US" sz="2000" dirty="0" smtClean="0"/>
              <a:t>SEO</a:t>
            </a:r>
            <a:r>
              <a:rPr lang="ru-RU" sz="2000" dirty="0" smtClean="0"/>
              <a:t>-компании:      оптимистичный вариант продвижения</a:t>
            </a:r>
            <a:r>
              <a:rPr lang="en-US" sz="2000" dirty="0" smtClean="0"/>
              <a:t/>
            </a:r>
            <a:br>
              <a:rPr lang="en-US" sz="2000" dirty="0" smtClean="0"/>
            </a:br>
            <a:endParaRPr lang="ru-RU" sz="2000" dirty="0"/>
          </a:p>
        </p:txBody>
      </p:sp>
      <p:cxnSp>
        <p:nvCxnSpPr>
          <p:cNvPr id="8" name="Прямая со стрелкой 7"/>
          <p:cNvCxnSpPr/>
          <p:nvPr/>
        </p:nvCxnSpPr>
        <p:spPr>
          <a:xfrm>
            <a:off x="827584" y="5157192"/>
            <a:ext cx="74888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flipH="1" flipV="1">
            <a:off x="-1115838" y="3212976"/>
            <a:ext cx="388763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827584" y="4509120"/>
            <a:ext cx="1944216" cy="64807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22" name="Прямая соединительная линия 21"/>
          <p:cNvCxnSpPr/>
          <p:nvPr/>
        </p:nvCxnSpPr>
        <p:spPr>
          <a:xfrm rot="5400000">
            <a:off x="2735796"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5400000">
            <a:off x="1439652"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2087724"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244408" y="5229200"/>
            <a:ext cx="713657" cy="492443"/>
          </a:xfrm>
          <a:prstGeom prst="rect">
            <a:avLst/>
          </a:prstGeom>
          <a:noFill/>
        </p:spPr>
        <p:txBody>
          <a:bodyPr wrap="none" rtlCol="0">
            <a:spAutoFit/>
          </a:bodyPr>
          <a:lstStyle/>
          <a:p>
            <a:r>
              <a:rPr lang="en-US" sz="2600" dirty="0" smtClean="0">
                <a:solidFill>
                  <a:srgbClr val="0070C0"/>
                </a:solidFill>
              </a:rPr>
              <a:t>t</a:t>
            </a:r>
            <a:r>
              <a:rPr lang="en-US" sz="1400" dirty="0" smtClean="0">
                <a:solidFill>
                  <a:srgbClr val="0070C0"/>
                </a:solidFill>
              </a:rPr>
              <a:t>, </a:t>
            </a:r>
            <a:r>
              <a:rPr lang="ru-RU" sz="1400" dirty="0" smtClean="0">
                <a:solidFill>
                  <a:srgbClr val="0070C0"/>
                </a:solidFill>
              </a:rPr>
              <a:t>мес.</a:t>
            </a:r>
            <a:endParaRPr lang="ru-RU" sz="1400" dirty="0">
              <a:solidFill>
                <a:srgbClr val="0070C0"/>
              </a:solidFill>
            </a:endParaRPr>
          </a:p>
        </p:txBody>
      </p:sp>
      <p:cxnSp>
        <p:nvCxnSpPr>
          <p:cNvPr id="26" name="Прямая соединительная линия 25"/>
          <p:cNvCxnSpPr/>
          <p:nvPr/>
        </p:nvCxnSpPr>
        <p:spPr>
          <a:xfrm rot="5400000">
            <a:off x="4031940"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2735796"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5400000">
            <a:off x="3383868"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5400000">
            <a:off x="5328084"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031940"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5400000">
            <a:off x="4680012"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5400000">
            <a:off x="6624228"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a:off x="5328084"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5400000">
            <a:off x="5976156"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979712" y="5178678"/>
            <a:ext cx="288862" cy="338554"/>
          </a:xfrm>
          <a:prstGeom prst="rect">
            <a:avLst/>
          </a:prstGeom>
          <a:noFill/>
        </p:spPr>
        <p:txBody>
          <a:bodyPr wrap="none" rtlCol="0">
            <a:spAutoFit/>
          </a:bodyPr>
          <a:lstStyle/>
          <a:p>
            <a:r>
              <a:rPr lang="en-US" sz="1600" dirty="0" smtClean="0">
                <a:solidFill>
                  <a:srgbClr val="0070C0"/>
                </a:solidFill>
              </a:rPr>
              <a:t>2</a:t>
            </a:r>
            <a:endParaRPr lang="ru-RU" sz="1600" dirty="0">
              <a:solidFill>
                <a:srgbClr val="0070C0"/>
              </a:solidFill>
            </a:endParaRPr>
          </a:p>
        </p:txBody>
      </p:sp>
      <p:sp>
        <p:nvSpPr>
          <p:cNvPr id="37" name="TextBox 36"/>
          <p:cNvSpPr txBox="1"/>
          <p:nvPr/>
        </p:nvSpPr>
        <p:spPr>
          <a:xfrm>
            <a:off x="2628614" y="5178678"/>
            <a:ext cx="288862" cy="338554"/>
          </a:xfrm>
          <a:prstGeom prst="rect">
            <a:avLst/>
          </a:prstGeom>
          <a:noFill/>
        </p:spPr>
        <p:txBody>
          <a:bodyPr wrap="none" rtlCol="0">
            <a:spAutoFit/>
          </a:bodyPr>
          <a:lstStyle/>
          <a:p>
            <a:r>
              <a:rPr lang="ru-RU" sz="1600" dirty="0" smtClean="0">
                <a:solidFill>
                  <a:srgbClr val="0070C0"/>
                </a:solidFill>
              </a:rPr>
              <a:t>3</a:t>
            </a:r>
            <a:endParaRPr lang="ru-RU" sz="1600" dirty="0">
              <a:solidFill>
                <a:srgbClr val="0070C0"/>
              </a:solidFill>
            </a:endParaRPr>
          </a:p>
        </p:txBody>
      </p:sp>
      <p:sp>
        <p:nvSpPr>
          <p:cNvPr id="38" name="TextBox 37"/>
          <p:cNvSpPr txBox="1"/>
          <p:nvPr/>
        </p:nvSpPr>
        <p:spPr>
          <a:xfrm>
            <a:off x="3276686" y="5178678"/>
            <a:ext cx="288862" cy="338554"/>
          </a:xfrm>
          <a:prstGeom prst="rect">
            <a:avLst/>
          </a:prstGeom>
          <a:noFill/>
        </p:spPr>
        <p:txBody>
          <a:bodyPr wrap="none" rtlCol="0">
            <a:spAutoFit/>
          </a:bodyPr>
          <a:lstStyle/>
          <a:p>
            <a:r>
              <a:rPr lang="ru-RU" sz="1600" dirty="0" smtClean="0">
                <a:solidFill>
                  <a:srgbClr val="0070C0"/>
                </a:solidFill>
              </a:rPr>
              <a:t>4</a:t>
            </a:r>
            <a:endParaRPr lang="ru-RU" sz="1600" dirty="0">
              <a:solidFill>
                <a:srgbClr val="0070C0"/>
              </a:solidFill>
            </a:endParaRPr>
          </a:p>
        </p:txBody>
      </p:sp>
      <p:sp>
        <p:nvSpPr>
          <p:cNvPr id="39" name="TextBox 38"/>
          <p:cNvSpPr txBox="1"/>
          <p:nvPr/>
        </p:nvSpPr>
        <p:spPr>
          <a:xfrm>
            <a:off x="3924758" y="5178678"/>
            <a:ext cx="288862" cy="338554"/>
          </a:xfrm>
          <a:prstGeom prst="rect">
            <a:avLst/>
          </a:prstGeom>
          <a:noFill/>
        </p:spPr>
        <p:txBody>
          <a:bodyPr wrap="none" rtlCol="0">
            <a:spAutoFit/>
          </a:bodyPr>
          <a:lstStyle/>
          <a:p>
            <a:r>
              <a:rPr lang="ru-RU" sz="1600" dirty="0" smtClean="0">
                <a:solidFill>
                  <a:srgbClr val="0070C0"/>
                </a:solidFill>
              </a:rPr>
              <a:t>5</a:t>
            </a:r>
            <a:endParaRPr lang="ru-RU" sz="1600" dirty="0">
              <a:solidFill>
                <a:srgbClr val="0070C0"/>
              </a:solidFill>
            </a:endParaRPr>
          </a:p>
        </p:txBody>
      </p:sp>
      <p:sp>
        <p:nvSpPr>
          <p:cNvPr id="41" name="TextBox 40"/>
          <p:cNvSpPr txBox="1"/>
          <p:nvPr/>
        </p:nvSpPr>
        <p:spPr>
          <a:xfrm>
            <a:off x="4572830" y="5178678"/>
            <a:ext cx="288862" cy="338554"/>
          </a:xfrm>
          <a:prstGeom prst="rect">
            <a:avLst/>
          </a:prstGeom>
          <a:noFill/>
        </p:spPr>
        <p:txBody>
          <a:bodyPr wrap="none" rtlCol="0">
            <a:spAutoFit/>
          </a:bodyPr>
          <a:lstStyle/>
          <a:p>
            <a:r>
              <a:rPr lang="ru-RU" sz="1600" dirty="0" smtClean="0">
                <a:solidFill>
                  <a:srgbClr val="0070C0"/>
                </a:solidFill>
              </a:rPr>
              <a:t>6</a:t>
            </a:r>
            <a:endParaRPr lang="ru-RU" sz="1600" dirty="0">
              <a:solidFill>
                <a:srgbClr val="0070C0"/>
              </a:solidFill>
            </a:endParaRPr>
          </a:p>
        </p:txBody>
      </p:sp>
      <p:sp>
        <p:nvSpPr>
          <p:cNvPr id="42" name="TextBox 41"/>
          <p:cNvSpPr txBox="1"/>
          <p:nvPr/>
        </p:nvSpPr>
        <p:spPr>
          <a:xfrm>
            <a:off x="5220902" y="5178678"/>
            <a:ext cx="288862" cy="338554"/>
          </a:xfrm>
          <a:prstGeom prst="rect">
            <a:avLst/>
          </a:prstGeom>
          <a:noFill/>
        </p:spPr>
        <p:txBody>
          <a:bodyPr wrap="none" rtlCol="0">
            <a:spAutoFit/>
          </a:bodyPr>
          <a:lstStyle/>
          <a:p>
            <a:r>
              <a:rPr lang="ru-RU" sz="1600" dirty="0" smtClean="0">
                <a:solidFill>
                  <a:srgbClr val="0070C0"/>
                </a:solidFill>
              </a:rPr>
              <a:t>7</a:t>
            </a:r>
            <a:endParaRPr lang="ru-RU" sz="1600" dirty="0">
              <a:solidFill>
                <a:srgbClr val="0070C0"/>
              </a:solidFill>
            </a:endParaRPr>
          </a:p>
        </p:txBody>
      </p:sp>
      <p:sp>
        <p:nvSpPr>
          <p:cNvPr id="43" name="TextBox 42"/>
          <p:cNvSpPr txBox="1"/>
          <p:nvPr/>
        </p:nvSpPr>
        <p:spPr>
          <a:xfrm>
            <a:off x="5868974" y="5178678"/>
            <a:ext cx="288862" cy="338554"/>
          </a:xfrm>
          <a:prstGeom prst="rect">
            <a:avLst/>
          </a:prstGeom>
          <a:noFill/>
        </p:spPr>
        <p:txBody>
          <a:bodyPr wrap="none" rtlCol="0">
            <a:spAutoFit/>
          </a:bodyPr>
          <a:lstStyle/>
          <a:p>
            <a:r>
              <a:rPr lang="ru-RU" sz="1600" dirty="0" smtClean="0">
                <a:solidFill>
                  <a:srgbClr val="0070C0"/>
                </a:solidFill>
              </a:rPr>
              <a:t>8</a:t>
            </a:r>
            <a:endParaRPr lang="ru-RU" sz="1600" dirty="0">
              <a:solidFill>
                <a:srgbClr val="0070C0"/>
              </a:solidFill>
            </a:endParaRPr>
          </a:p>
        </p:txBody>
      </p:sp>
      <p:cxnSp>
        <p:nvCxnSpPr>
          <p:cNvPr id="45" name="Прямая соединительная линия 44"/>
          <p:cNvCxnSpPr/>
          <p:nvPr/>
        </p:nvCxnSpPr>
        <p:spPr>
          <a:xfrm flipV="1">
            <a:off x="1115616" y="2348880"/>
            <a:ext cx="6192688" cy="2808312"/>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56176" y="1916832"/>
            <a:ext cx="2122119" cy="646331"/>
          </a:xfrm>
          <a:prstGeom prst="rect">
            <a:avLst/>
          </a:prstGeom>
          <a:noFill/>
        </p:spPr>
        <p:txBody>
          <a:bodyPr wrap="none" rtlCol="0">
            <a:spAutoFit/>
          </a:bodyPr>
          <a:lstStyle/>
          <a:p>
            <a:r>
              <a:rPr lang="ru-RU" dirty="0" smtClean="0">
                <a:solidFill>
                  <a:prstClr val="black"/>
                </a:solidFill>
              </a:rPr>
              <a:t>«Прогнозируемая» </a:t>
            </a:r>
            <a:br>
              <a:rPr lang="ru-RU" dirty="0" smtClean="0">
                <a:solidFill>
                  <a:prstClr val="black"/>
                </a:solidFill>
              </a:rPr>
            </a:br>
            <a:r>
              <a:rPr lang="ru-RU" dirty="0" smtClean="0">
                <a:solidFill>
                  <a:prstClr val="black"/>
                </a:solidFill>
              </a:rPr>
              <a:t>клиентом прибыль</a:t>
            </a:r>
            <a:endParaRPr lang="ru-RU" dirty="0">
              <a:solidFill>
                <a:prstClr val="black"/>
              </a:solidFill>
            </a:endParaRPr>
          </a:p>
        </p:txBody>
      </p:sp>
      <p:sp>
        <p:nvSpPr>
          <p:cNvPr id="49" name="TextBox 48"/>
          <p:cNvSpPr txBox="1"/>
          <p:nvPr/>
        </p:nvSpPr>
        <p:spPr>
          <a:xfrm>
            <a:off x="6515386" y="5178678"/>
            <a:ext cx="288862" cy="338554"/>
          </a:xfrm>
          <a:prstGeom prst="rect">
            <a:avLst/>
          </a:prstGeom>
          <a:noFill/>
        </p:spPr>
        <p:txBody>
          <a:bodyPr wrap="none" rtlCol="0">
            <a:spAutoFit/>
          </a:bodyPr>
          <a:lstStyle/>
          <a:p>
            <a:r>
              <a:rPr lang="ru-RU" sz="1600" dirty="0" smtClean="0">
                <a:solidFill>
                  <a:srgbClr val="0070C0"/>
                </a:solidFill>
              </a:rPr>
              <a:t>9</a:t>
            </a:r>
            <a:endParaRPr lang="ru-RU" sz="1600" dirty="0">
              <a:solidFill>
                <a:srgbClr val="0070C0"/>
              </a:solidFill>
            </a:endParaRPr>
          </a:p>
        </p:txBody>
      </p:sp>
      <p:sp>
        <p:nvSpPr>
          <p:cNvPr id="53" name="TextBox 52"/>
          <p:cNvSpPr txBox="1"/>
          <p:nvPr/>
        </p:nvSpPr>
        <p:spPr>
          <a:xfrm>
            <a:off x="1331640" y="5178678"/>
            <a:ext cx="288862" cy="338554"/>
          </a:xfrm>
          <a:prstGeom prst="rect">
            <a:avLst/>
          </a:prstGeom>
          <a:noFill/>
        </p:spPr>
        <p:txBody>
          <a:bodyPr wrap="none" rtlCol="0">
            <a:spAutoFit/>
          </a:bodyPr>
          <a:lstStyle/>
          <a:p>
            <a:r>
              <a:rPr lang="ru-RU" sz="1600" dirty="0" smtClean="0">
                <a:solidFill>
                  <a:srgbClr val="0070C0"/>
                </a:solidFill>
              </a:rPr>
              <a:t>1</a:t>
            </a:r>
            <a:endParaRPr lang="ru-RU" sz="1600" dirty="0">
              <a:solidFill>
                <a:srgbClr val="0070C0"/>
              </a:solidFill>
            </a:endParaRPr>
          </a:p>
        </p:txBody>
      </p:sp>
      <p:sp>
        <p:nvSpPr>
          <p:cNvPr id="55" name="TextBox 54"/>
          <p:cNvSpPr txBox="1"/>
          <p:nvPr/>
        </p:nvSpPr>
        <p:spPr>
          <a:xfrm>
            <a:off x="1547664" y="4005064"/>
            <a:ext cx="1079463" cy="553998"/>
          </a:xfrm>
          <a:prstGeom prst="rect">
            <a:avLst/>
          </a:prstGeom>
          <a:noFill/>
        </p:spPr>
        <p:txBody>
          <a:bodyPr wrap="none" rtlCol="0">
            <a:spAutoFit/>
          </a:bodyPr>
          <a:lstStyle/>
          <a:p>
            <a:r>
              <a:rPr lang="ru-RU" sz="1500" dirty="0" smtClean="0">
                <a:solidFill>
                  <a:srgbClr val="FF0000"/>
                </a:solidFill>
              </a:rPr>
              <a:t>«медовый </a:t>
            </a:r>
            <a:br>
              <a:rPr lang="ru-RU" sz="1500" dirty="0" smtClean="0">
                <a:solidFill>
                  <a:srgbClr val="FF0000"/>
                </a:solidFill>
              </a:rPr>
            </a:br>
            <a:r>
              <a:rPr lang="ru-RU" sz="1500" dirty="0" smtClean="0">
                <a:solidFill>
                  <a:srgbClr val="FF0000"/>
                </a:solidFill>
              </a:rPr>
              <a:t>месяц»</a:t>
            </a:r>
            <a:endParaRPr lang="ru-RU" sz="1500" dirty="0">
              <a:solidFill>
                <a:srgbClr val="FF0000"/>
              </a:solidFill>
            </a:endParaRPr>
          </a:p>
        </p:txBody>
      </p:sp>
      <p:sp>
        <p:nvSpPr>
          <p:cNvPr id="56" name="Полилиния 55"/>
          <p:cNvSpPr/>
          <p:nvPr/>
        </p:nvSpPr>
        <p:spPr>
          <a:xfrm>
            <a:off x="1000124" y="3284985"/>
            <a:ext cx="7028260" cy="1868040"/>
          </a:xfrm>
          <a:custGeom>
            <a:avLst/>
            <a:gdLst>
              <a:gd name="connsiteX0" fmla="*/ 0 w 7200900"/>
              <a:gd name="connsiteY0" fmla="*/ 704850 h 704850"/>
              <a:gd name="connsiteX1" fmla="*/ 914400 w 7200900"/>
              <a:gd name="connsiteY1" fmla="*/ 495300 h 704850"/>
              <a:gd name="connsiteX2" fmla="*/ 3829050 w 7200900"/>
              <a:gd name="connsiteY2" fmla="*/ 390525 h 704850"/>
              <a:gd name="connsiteX3" fmla="*/ 7200900 w 7200900"/>
              <a:gd name="connsiteY3" fmla="*/ 0 h 704850"/>
              <a:gd name="connsiteX0" fmla="*/ 0 w 7200900"/>
              <a:gd name="connsiteY0" fmla="*/ 1230511 h 1230511"/>
              <a:gd name="connsiteX1" fmla="*/ 914400 w 7200900"/>
              <a:gd name="connsiteY1" fmla="*/ 1020961 h 1230511"/>
              <a:gd name="connsiteX2" fmla="*/ 3715891 w 7200900"/>
              <a:gd name="connsiteY2" fmla="*/ 82550 h 1230511"/>
              <a:gd name="connsiteX3" fmla="*/ 7200900 w 7200900"/>
              <a:gd name="connsiteY3" fmla="*/ 525661 h 1230511"/>
              <a:gd name="connsiteX0" fmla="*/ 0 w 7200900"/>
              <a:gd name="connsiteY0" fmla="*/ 1210692 h 1210692"/>
              <a:gd name="connsiteX1" fmla="*/ 914400 w 7200900"/>
              <a:gd name="connsiteY1" fmla="*/ 1001142 h 1210692"/>
              <a:gd name="connsiteX2" fmla="*/ 3715891 w 7200900"/>
              <a:gd name="connsiteY2" fmla="*/ 62731 h 1210692"/>
              <a:gd name="connsiteX3" fmla="*/ 7200900 w 7200900"/>
              <a:gd name="connsiteY3" fmla="*/ 505842 h 1210692"/>
              <a:gd name="connsiteX0" fmla="*/ 0 w 7100267"/>
              <a:gd name="connsiteY0" fmla="*/ 2084065 h 2084065"/>
              <a:gd name="connsiteX1" fmla="*/ 914400 w 7100267"/>
              <a:gd name="connsiteY1" fmla="*/ 1874515 h 2084065"/>
              <a:gd name="connsiteX2" fmla="*/ 3715891 w 7100267"/>
              <a:gd name="connsiteY2" fmla="*/ 936104 h 2084065"/>
              <a:gd name="connsiteX3" fmla="*/ 7100267 w 7100267"/>
              <a:gd name="connsiteY3" fmla="*/ 0 h 2084065"/>
              <a:gd name="connsiteX0" fmla="*/ 0 w 7100267"/>
              <a:gd name="connsiteY0" fmla="*/ 2084065 h 2084065"/>
              <a:gd name="connsiteX1" fmla="*/ 914400 w 7100267"/>
              <a:gd name="connsiteY1" fmla="*/ 1874515 h 2084065"/>
              <a:gd name="connsiteX2" fmla="*/ 3715891 w 7100267"/>
              <a:gd name="connsiteY2" fmla="*/ 936104 h 2084065"/>
              <a:gd name="connsiteX3" fmla="*/ 7100267 w 7100267"/>
              <a:gd name="connsiteY3" fmla="*/ 0 h 2084065"/>
              <a:gd name="connsiteX0" fmla="*/ 0 w 7028260"/>
              <a:gd name="connsiteY0" fmla="*/ 1868040 h 1868040"/>
              <a:gd name="connsiteX1" fmla="*/ 914400 w 7028260"/>
              <a:gd name="connsiteY1" fmla="*/ 1658490 h 1868040"/>
              <a:gd name="connsiteX2" fmla="*/ 3715891 w 7028260"/>
              <a:gd name="connsiteY2" fmla="*/ 720079 h 1868040"/>
              <a:gd name="connsiteX3" fmla="*/ 7028260 w 7028260"/>
              <a:gd name="connsiteY3" fmla="*/ 0 h 1868040"/>
            </a:gdLst>
            <a:ahLst/>
            <a:cxnLst>
              <a:cxn ang="0">
                <a:pos x="connsiteX0" y="connsiteY0"/>
              </a:cxn>
              <a:cxn ang="0">
                <a:pos x="connsiteX1" y="connsiteY1"/>
              </a:cxn>
              <a:cxn ang="0">
                <a:pos x="connsiteX2" y="connsiteY2"/>
              </a:cxn>
              <a:cxn ang="0">
                <a:pos x="connsiteX3" y="connsiteY3"/>
              </a:cxn>
            </a:cxnLst>
            <a:rect l="l" t="t" r="r" b="b"/>
            <a:pathLst>
              <a:path w="7028260" h="1868040">
                <a:moveTo>
                  <a:pt x="0" y="1868040"/>
                </a:moveTo>
                <a:cubicBezTo>
                  <a:pt x="138112" y="1789458"/>
                  <a:pt x="295085" y="1849817"/>
                  <a:pt x="914400" y="1658490"/>
                </a:cubicBezTo>
                <a:cubicBezTo>
                  <a:pt x="1533715" y="1467163"/>
                  <a:pt x="2668141" y="802629"/>
                  <a:pt x="3715891" y="720079"/>
                </a:cubicBezTo>
                <a:cubicBezTo>
                  <a:pt x="6360468" y="772417"/>
                  <a:pt x="5866210" y="153987"/>
                  <a:pt x="7028260" y="0"/>
                </a:cubicBezTo>
              </a:path>
            </a:pathLst>
          </a:cu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
        <p:nvSpPr>
          <p:cNvPr id="57" name="TextBox 56"/>
          <p:cNvSpPr txBox="1"/>
          <p:nvPr/>
        </p:nvSpPr>
        <p:spPr>
          <a:xfrm>
            <a:off x="7236296" y="3356992"/>
            <a:ext cx="1390573" cy="323165"/>
          </a:xfrm>
          <a:prstGeom prst="rect">
            <a:avLst/>
          </a:prstGeom>
          <a:noFill/>
        </p:spPr>
        <p:txBody>
          <a:bodyPr wrap="none" rtlCol="0">
            <a:spAutoFit/>
          </a:bodyPr>
          <a:lstStyle/>
          <a:p>
            <a:r>
              <a:rPr lang="ru-RU" sz="1500" dirty="0" smtClean="0">
                <a:solidFill>
                  <a:prstClr val="black"/>
                </a:solidFill>
              </a:rPr>
              <a:t>Посещаемость</a:t>
            </a:r>
            <a:endParaRPr lang="ru-RU" sz="1500" dirty="0">
              <a:solidFill>
                <a:prstClr val="black"/>
              </a:solidFill>
            </a:endParaRPr>
          </a:p>
        </p:txBody>
      </p:sp>
      <p:sp>
        <p:nvSpPr>
          <p:cNvPr id="35" name="Прямоугольник 34"/>
          <p:cNvSpPr/>
          <p:nvPr/>
        </p:nvSpPr>
        <p:spPr>
          <a:xfrm>
            <a:off x="-396552" y="4581128"/>
            <a:ext cx="2016224" cy="432048"/>
          </a:xfrm>
          <a:prstGeom prst="rect">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prstClr val="black"/>
                </a:solidFill>
              </a:rPr>
              <a:t>затраты </a:t>
            </a:r>
          </a:p>
          <a:p>
            <a:pPr algn="ctr"/>
            <a:r>
              <a:rPr lang="ru-RU" sz="1400" b="1" dirty="0" smtClean="0">
                <a:solidFill>
                  <a:prstClr val="black"/>
                </a:solidFill>
              </a:rPr>
              <a:t>клиента на </a:t>
            </a:r>
            <a:r>
              <a:rPr lang="en-US" sz="1400" b="1" dirty="0" smtClean="0">
                <a:solidFill>
                  <a:prstClr val="black"/>
                </a:solidFill>
              </a:rPr>
              <a:t>SEO</a:t>
            </a:r>
            <a:endParaRPr lang="ru-RU" sz="1400" b="1" dirty="0">
              <a:solidFill>
                <a:prstClr val="black"/>
              </a:solidFill>
            </a:endParaRPr>
          </a:p>
        </p:txBody>
      </p:sp>
      <p:sp>
        <p:nvSpPr>
          <p:cNvPr id="46" name="TextBox 45"/>
          <p:cNvSpPr txBox="1"/>
          <p:nvPr/>
        </p:nvSpPr>
        <p:spPr>
          <a:xfrm>
            <a:off x="4427984" y="4005064"/>
            <a:ext cx="1011815" cy="323165"/>
          </a:xfrm>
          <a:prstGeom prst="rect">
            <a:avLst/>
          </a:prstGeom>
          <a:noFill/>
        </p:spPr>
        <p:txBody>
          <a:bodyPr wrap="none" rtlCol="0">
            <a:spAutoFit/>
          </a:bodyPr>
          <a:lstStyle/>
          <a:p>
            <a:r>
              <a:rPr lang="ru-RU" sz="1500" dirty="0" smtClean="0">
                <a:solidFill>
                  <a:srgbClr val="FF0000"/>
                </a:solidFill>
              </a:rPr>
              <a:t>Стагнация</a:t>
            </a:r>
            <a:endParaRPr lang="ru-RU" sz="1500" dirty="0">
              <a:solidFill>
                <a:srgbClr val="FF0000"/>
              </a:solidFill>
            </a:endParaRPr>
          </a:p>
        </p:txBody>
      </p:sp>
      <p:sp>
        <p:nvSpPr>
          <p:cNvPr id="51" name="TextBox 50"/>
          <p:cNvSpPr txBox="1"/>
          <p:nvPr/>
        </p:nvSpPr>
        <p:spPr>
          <a:xfrm>
            <a:off x="5724128" y="3140968"/>
            <a:ext cx="1008112" cy="784830"/>
          </a:xfrm>
          <a:prstGeom prst="rect">
            <a:avLst/>
          </a:prstGeom>
          <a:noFill/>
        </p:spPr>
        <p:txBody>
          <a:bodyPr wrap="square" rtlCol="0">
            <a:spAutoFit/>
          </a:bodyPr>
          <a:lstStyle/>
          <a:p>
            <a:r>
              <a:rPr lang="ru-RU" sz="1500" dirty="0" smtClean="0">
                <a:solidFill>
                  <a:srgbClr val="FF0000"/>
                </a:solidFill>
              </a:rPr>
              <a:t>«хорошо,</a:t>
            </a:r>
          </a:p>
          <a:p>
            <a:r>
              <a:rPr lang="ru-RU" sz="1500" dirty="0" smtClean="0">
                <a:solidFill>
                  <a:srgbClr val="FF0000"/>
                </a:solidFill>
              </a:rPr>
              <a:t>но что-то</a:t>
            </a:r>
            <a:br>
              <a:rPr lang="ru-RU" sz="1500" dirty="0" smtClean="0">
                <a:solidFill>
                  <a:srgbClr val="FF0000"/>
                </a:solidFill>
              </a:rPr>
            </a:br>
            <a:r>
              <a:rPr lang="ru-RU" sz="1500" dirty="0" smtClean="0">
                <a:solidFill>
                  <a:srgbClr val="FF0000"/>
                </a:solidFill>
              </a:rPr>
              <a:t>не то»</a:t>
            </a:r>
          </a:p>
        </p:txBody>
      </p:sp>
      <p:sp>
        <p:nvSpPr>
          <p:cNvPr id="54" name="TextBox 53"/>
          <p:cNvSpPr txBox="1"/>
          <p:nvPr/>
        </p:nvSpPr>
        <p:spPr>
          <a:xfrm>
            <a:off x="7164288" y="2708920"/>
            <a:ext cx="1440160" cy="553998"/>
          </a:xfrm>
          <a:prstGeom prst="rect">
            <a:avLst/>
          </a:prstGeom>
          <a:noFill/>
        </p:spPr>
        <p:txBody>
          <a:bodyPr wrap="square" rtlCol="0">
            <a:spAutoFit/>
          </a:bodyPr>
          <a:lstStyle/>
          <a:p>
            <a:r>
              <a:rPr lang="ru-RU" sz="1500" dirty="0" smtClean="0">
                <a:solidFill>
                  <a:srgbClr val="FF0000"/>
                </a:solidFill>
              </a:rPr>
              <a:t>Продолжение работы</a:t>
            </a:r>
          </a:p>
        </p:txBody>
      </p:sp>
      <p:sp>
        <p:nvSpPr>
          <p:cNvPr id="61" name="Полилиния 60"/>
          <p:cNvSpPr/>
          <p:nvPr/>
        </p:nvSpPr>
        <p:spPr>
          <a:xfrm>
            <a:off x="1115616" y="4077072"/>
            <a:ext cx="7028260" cy="1084337"/>
          </a:xfrm>
          <a:custGeom>
            <a:avLst/>
            <a:gdLst>
              <a:gd name="connsiteX0" fmla="*/ 0 w 7200900"/>
              <a:gd name="connsiteY0" fmla="*/ 704850 h 704850"/>
              <a:gd name="connsiteX1" fmla="*/ 914400 w 7200900"/>
              <a:gd name="connsiteY1" fmla="*/ 495300 h 704850"/>
              <a:gd name="connsiteX2" fmla="*/ 3829050 w 7200900"/>
              <a:gd name="connsiteY2" fmla="*/ 390525 h 704850"/>
              <a:gd name="connsiteX3" fmla="*/ 7200900 w 7200900"/>
              <a:gd name="connsiteY3" fmla="*/ 0 h 704850"/>
              <a:gd name="connsiteX0" fmla="*/ 0 w 7200900"/>
              <a:gd name="connsiteY0" fmla="*/ 1230511 h 1230511"/>
              <a:gd name="connsiteX1" fmla="*/ 914400 w 7200900"/>
              <a:gd name="connsiteY1" fmla="*/ 1020961 h 1230511"/>
              <a:gd name="connsiteX2" fmla="*/ 3715891 w 7200900"/>
              <a:gd name="connsiteY2" fmla="*/ 82550 h 1230511"/>
              <a:gd name="connsiteX3" fmla="*/ 7200900 w 7200900"/>
              <a:gd name="connsiteY3" fmla="*/ 525661 h 1230511"/>
              <a:gd name="connsiteX0" fmla="*/ 0 w 7200900"/>
              <a:gd name="connsiteY0" fmla="*/ 1210692 h 1210692"/>
              <a:gd name="connsiteX1" fmla="*/ 914400 w 7200900"/>
              <a:gd name="connsiteY1" fmla="*/ 1001142 h 1210692"/>
              <a:gd name="connsiteX2" fmla="*/ 3715891 w 7200900"/>
              <a:gd name="connsiteY2" fmla="*/ 62731 h 1210692"/>
              <a:gd name="connsiteX3" fmla="*/ 7200900 w 7200900"/>
              <a:gd name="connsiteY3" fmla="*/ 505842 h 1210692"/>
              <a:gd name="connsiteX0" fmla="*/ 0 w 7100267"/>
              <a:gd name="connsiteY0" fmla="*/ 2084065 h 2084065"/>
              <a:gd name="connsiteX1" fmla="*/ 914400 w 7100267"/>
              <a:gd name="connsiteY1" fmla="*/ 1874515 h 2084065"/>
              <a:gd name="connsiteX2" fmla="*/ 3715891 w 7100267"/>
              <a:gd name="connsiteY2" fmla="*/ 936104 h 2084065"/>
              <a:gd name="connsiteX3" fmla="*/ 7100267 w 7100267"/>
              <a:gd name="connsiteY3" fmla="*/ 0 h 2084065"/>
              <a:gd name="connsiteX0" fmla="*/ 0 w 7100267"/>
              <a:gd name="connsiteY0" fmla="*/ 2084065 h 2084065"/>
              <a:gd name="connsiteX1" fmla="*/ 914400 w 7100267"/>
              <a:gd name="connsiteY1" fmla="*/ 1874515 h 2084065"/>
              <a:gd name="connsiteX2" fmla="*/ 3715891 w 7100267"/>
              <a:gd name="connsiteY2" fmla="*/ 936104 h 2084065"/>
              <a:gd name="connsiteX3" fmla="*/ 7100267 w 7100267"/>
              <a:gd name="connsiteY3" fmla="*/ 0 h 2084065"/>
              <a:gd name="connsiteX0" fmla="*/ 0 w 7028260"/>
              <a:gd name="connsiteY0" fmla="*/ 1868040 h 1868040"/>
              <a:gd name="connsiteX1" fmla="*/ 914400 w 7028260"/>
              <a:gd name="connsiteY1" fmla="*/ 1658490 h 1868040"/>
              <a:gd name="connsiteX2" fmla="*/ 3715891 w 7028260"/>
              <a:gd name="connsiteY2" fmla="*/ 720079 h 1868040"/>
              <a:gd name="connsiteX3" fmla="*/ 7028260 w 7028260"/>
              <a:gd name="connsiteY3" fmla="*/ 0 h 1868040"/>
            </a:gdLst>
            <a:ahLst/>
            <a:cxnLst>
              <a:cxn ang="0">
                <a:pos x="connsiteX0" y="connsiteY0"/>
              </a:cxn>
              <a:cxn ang="0">
                <a:pos x="connsiteX1" y="connsiteY1"/>
              </a:cxn>
              <a:cxn ang="0">
                <a:pos x="connsiteX2" y="connsiteY2"/>
              </a:cxn>
              <a:cxn ang="0">
                <a:pos x="connsiteX3" y="connsiteY3"/>
              </a:cxn>
            </a:cxnLst>
            <a:rect l="l" t="t" r="r" b="b"/>
            <a:pathLst>
              <a:path w="7028260" h="1868040">
                <a:moveTo>
                  <a:pt x="0" y="1868040"/>
                </a:moveTo>
                <a:cubicBezTo>
                  <a:pt x="138112" y="1789458"/>
                  <a:pt x="295085" y="1849817"/>
                  <a:pt x="914400" y="1658490"/>
                </a:cubicBezTo>
                <a:cubicBezTo>
                  <a:pt x="1533715" y="1467163"/>
                  <a:pt x="2668141" y="802629"/>
                  <a:pt x="3715891" y="720079"/>
                </a:cubicBezTo>
                <a:cubicBezTo>
                  <a:pt x="6360468" y="772417"/>
                  <a:pt x="5866210" y="153987"/>
                  <a:pt x="7028260" y="0"/>
                </a:cubicBezTo>
              </a:path>
            </a:pathLst>
          </a:custGeom>
          <a:ln w="158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prstClr val="black"/>
              </a:solidFill>
            </a:endParaRPr>
          </a:p>
        </p:txBody>
      </p:sp>
      <p:sp>
        <p:nvSpPr>
          <p:cNvPr id="62" name="TextBox 61"/>
          <p:cNvSpPr txBox="1"/>
          <p:nvPr/>
        </p:nvSpPr>
        <p:spPr>
          <a:xfrm>
            <a:off x="7131272" y="5178678"/>
            <a:ext cx="393056" cy="338554"/>
          </a:xfrm>
          <a:prstGeom prst="rect">
            <a:avLst/>
          </a:prstGeom>
          <a:noFill/>
        </p:spPr>
        <p:txBody>
          <a:bodyPr wrap="none" rtlCol="0">
            <a:spAutoFit/>
          </a:bodyPr>
          <a:lstStyle/>
          <a:p>
            <a:r>
              <a:rPr lang="ru-RU" sz="1600" dirty="0" smtClean="0">
                <a:solidFill>
                  <a:srgbClr val="0070C0"/>
                </a:solidFill>
              </a:rPr>
              <a:t>10</a:t>
            </a:r>
            <a:endParaRPr lang="ru-RU" sz="1600" dirty="0">
              <a:solidFill>
                <a:srgbClr val="0070C0"/>
              </a:solidFill>
            </a:endParaRPr>
          </a:p>
        </p:txBody>
      </p:sp>
      <p:cxnSp>
        <p:nvCxnSpPr>
          <p:cNvPr id="64" name="Прямая соединительная линия 63"/>
          <p:cNvCxnSpPr/>
          <p:nvPr/>
        </p:nvCxnSpPr>
        <p:spPr>
          <a:xfrm rot="5400000">
            <a:off x="7272300" y="5193196"/>
            <a:ext cx="7200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068216" y="4517504"/>
            <a:ext cx="1550424" cy="553998"/>
          </a:xfrm>
          <a:prstGeom prst="rect">
            <a:avLst/>
          </a:prstGeom>
          <a:noFill/>
        </p:spPr>
        <p:txBody>
          <a:bodyPr wrap="none" rtlCol="0">
            <a:spAutoFit/>
          </a:bodyPr>
          <a:lstStyle/>
          <a:p>
            <a:r>
              <a:rPr lang="ru-RU" sz="1500" dirty="0" smtClean="0">
                <a:solidFill>
                  <a:srgbClr val="FF0000"/>
                </a:solidFill>
              </a:rPr>
              <a:t>Оптимистичный </a:t>
            </a:r>
            <a:br>
              <a:rPr lang="ru-RU" sz="1500" dirty="0" smtClean="0">
                <a:solidFill>
                  <a:srgbClr val="FF0000"/>
                </a:solidFill>
              </a:rPr>
            </a:br>
            <a:r>
              <a:rPr lang="ru-RU" sz="1500" dirty="0" smtClean="0">
                <a:solidFill>
                  <a:srgbClr val="FF0000"/>
                </a:solidFill>
              </a:rPr>
              <a:t>рост</a:t>
            </a:r>
            <a:endParaRPr lang="ru-RU" sz="1500" dirty="0">
              <a:solidFill>
                <a:srgbClr val="FF0000"/>
              </a:solidFill>
            </a:endParaRPr>
          </a:p>
        </p:txBody>
      </p:sp>
      <p:sp>
        <p:nvSpPr>
          <p:cNvPr id="59" name="TextBox 58"/>
          <p:cNvSpPr txBox="1"/>
          <p:nvPr/>
        </p:nvSpPr>
        <p:spPr>
          <a:xfrm>
            <a:off x="7308304" y="4005064"/>
            <a:ext cx="1366464" cy="323165"/>
          </a:xfrm>
          <a:prstGeom prst="rect">
            <a:avLst/>
          </a:prstGeom>
          <a:noFill/>
        </p:spPr>
        <p:txBody>
          <a:bodyPr wrap="none" rtlCol="0">
            <a:spAutoFit/>
          </a:bodyPr>
          <a:lstStyle/>
          <a:p>
            <a:r>
              <a:rPr lang="ru-RU" sz="1500" dirty="0" smtClean="0">
                <a:solidFill>
                  <a:prstClr val="black"/>
                </a:solidFill>
              </a:rPr>
              <a:t>Заказы с сайта</a:t>
            </a:r>
            <a:endParaRPr lang="ru-RU" sz="1500"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4" cstate="print"/>
          <a:srcRect/>
          <a:stretch>
            <a:fillRect/>
          </a:stretch>
        </p:blipFill>
        <p:spPr bwMode="auto">
          <a:xfrm>
            <a:off x="6155595" y="3857628"/>
            <a:ext cx="2916999" cy="2681282"/>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marL="742950" indent="-742950" algn="l"/>
            <a:r>
              <a:rPr lang="ru-RU" dirty="0" smtClean="0"/>
              <a:t>Проблемы </a:t>
            </a:r>
            <a:r>
              <a:rPr lang="en-US" dirty="0" smtClean="0"/>
              <a:t>SEO</a:t>
            </a:r>
            <a:r>
              <a:rPr lang="ru-RU" dirty="0" smtClean="0"/>
              <a:t> рынка</a:t>
            </a:r>
            <a:r>
              <a:rPr lang="en-US" dirty="0" smtClean="0"/>
              <a:t/>
            </a:r>
            <a:br>
              <a:rPr lang="en-US" dirty="0" smtClean="0"/>
            </a:br>
            <a:endParaRPr lang="ru-RU" dirty="0"/>
          </a:p>
        </p:txBody>
      </p:sp>
      <p:sp>
        <p:nvSpPr>
          <p:cNvPr id="6" name="Содержимое 5"/>
          <p:cNvSpPr>
            <a:spLocks noGrp="1"/>
          </p:cNvSpPr>
          <p:nvPr>
            <p:ph idx="1"/>
          </p:nvPr>
        </p:nvSpPr>
        <p:spPr>
          <a:xfrm>
            <a:off x="457200" y="1214422"/>
            <a:ext cx="7829576" cy="4811715"/>
          </a:xfrm>
        </p:spPr>
        <p:txBody>
          <a:bodyPr>
            <a:normAutofit fontScale="70000" lnSpcReduction="20000"/>
          </a:bodyPr>
          <a:lstStyle/>
          <a:p>
            <a:r>
              <a:rPr lang="ru-RU" dirty="0" smtClean="0"/>
              <a:t>Большинство новых клиентов приходят с «новорожденными» сайтами и плохо могут вести свой бизнес</a:t>
            </a:r>
          </a:p>
          <a:p>
            <a:r>
              <a:rPr lang="ru-RU" dirty="0" smtClean="0"/>
              <a:t>Резко уменьшается «время жизни клиента» (от 3 до 6 месяцев его работы с </a:t>
            </a:r>
            <a:r>
              <a:rPr lang="en-US" dirty="0" smtClean="0"/>
              <a:t>SEO</a:t>
            </a:r>
            <a:r>
              <a:rPr lang="ru-RU" dirty="0" smtClean="0"/>
              <a:t>-компанией)</a:t>
            </a:r>
          </a:p>
          <a:p>
            <a:r>
              <a:rPr lang="ru-RU" dirty="0" smtClean="0"/>
              <a:t>Клиенты «метаются» из одной </a:t>
            </a:r>
            <a:r>
              <a:rPr lang="en-US" dirty="0" err="1" smtClean="0"/>
              <a:t>seo</a:t>
            </a:r>
            <a:r>
              <a:rPr lang="en-US" dirty="0" smtClean="0"/>
              <a:t>-</a:t>
            </a:r>
            <a:r>
              <a:rPr lang="ru-RU" dirty="0" smtClean="0"/>
              <a:t>компании в другую и за год могут сменить 2-3 компании</a:t>
            </a:r>
          </a:p>
          <a:p>
            <a:r>
              <a:rPr lang="ru-RU" dirty="0" smtClean="0"/>
              <a:t>Мелкие игроки рынка (у которых мало постоянных клиентов) разоряются</a:t>
            </a:r>
          </a:p>
          <a:p>
            <a:r>
              <a:rPr lang="ru-RU" dirty="0" smtClean="0"/>
              <a:t>Клиенты также уходят в </a:t>
            </a:r>
            <a:br>
              <a:rPr lang="ru-RU" dirty="0" smtClean="0"/>
            </a:br>
            <a:r>
              <a:rPr lang="ru-RU" dirty="0" smtClean="0"/>
              <a:t>автоматизированные системы </a:t>
            </a:r>
            <a:br>
              <a:rPr lang="ru-RU" dirty="0" smtClean="0"/>
            </a:br>
            <a:r>
              <a:rPr lang="ru-RU" dirty="0" smtClean="0"/>
              <a:t>продвижения (</a:t>
            </a:r>
            <a:r>
              <a:rPr lang="en-US" dirty="0" err="1" smtClean="0"/>
              <a:t>SeoPult</a:t>
            </a:r>
            <a:r>
              <a:rPr lang="en-US" dirty="0" smtClean="0"/>
              <a:t>, Web </a:t>
            </a:r>
            <a:r>
              <a:rPr lang="en-US" dirty="0" err="1" smtClean="0"/>
              <a:t>Effector</a:t>
            </a:r>
            <a:r>
              <a:rPr lang="en-US" dirty="0" smtClean="0"/>
              <a:t>)</a:t>
            </a:r>
            <a:r>
              <a:rPr lang="ru-RU" dirty="0" smtClean="0"/>
              <a:t/>
            </a:r>
            <a:br>
              <a:rPr lang="ru-RU" dirty="0" smtClean="0"/>
            </a:br>
            <a:r>
              <a:rPr lang="ru-RU" dirty="0" smtClean="0"/>
              <a:t>и в меньшей степени в системы </a:t>
            </a:r>
            <a:br>
              <a:rPr lang="ru-RU" dirty="0" smtClean="0"/>
            </a:br>
            <a:r>
              <a:rPr lang="ru-RU" dirty="0" smtClean="0"/>
              <a:t>контекстной рекламы (Блондинка,</a:t>
            </a:r>
            <a:r>
              <a:rPr lang="en-US" dirty="0" smtClean="0"/>
              <a:t/>
            </a:r>
            <a:br>
              <a:rPr lang="en-US" dirty="0" smtClean="0"/>
            </a:br>
            <a:r>
              <a:rPr lang="en-US" dirty="0" err="1" smtClean="0"/>
              <a:t>eLama</a:t>
            </a:r>
            <a:r>
              <a:rPr lang="en-US" dirty="0" smtClean="0"/>
              <a:t> </a:t>
            </a:r>
            <a:r>
              <a:rPr lang="ru-RU" dirty="0" smtClean="0"/>
              <a:t>и др.)</a:t>
            </a:r>
          </a:p>
          <a:p>
            <a:endParaRPr lang="ru-RU" dirty="0" smtClean="0"/>
          </a:p>
          <a:p>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074" name="Picture 2" descr="C:\Documents and Settings\user\Мои документы\Мои рисунки\rope.jpg"/>
          <p:cNvPicPr>
            <a:picLocks noChangeAspect="1" noChangeArrowheads="1"/>
          </p:cNvPicPr>
          <p:nvPr/>
        </p:nvPicPr>
        <p:blipFill>
          <a:blip r:embed="rId4" cstate="print"/>
          <a:srcRect l="36878" r="21545"/>
          <a:stretch>
            <a:fillRect/>
          </a:stretch>
        </p:blipFill>
        <p:spPr bwMode="auto">
          <a:xfrm>
            <a:off x="2051720" y="0"/>
            <a:ext cx="3384376" cy="6858000"/>
          </a:xfrm>
          <a:prstGeom prst="rect">
            <a:avLst/>
          </a:prstGeom>
          <a:noFill/>
        </p:spPr>
      </p:pic>
      <p:sp>
        <p:nvSpPr>
          <p:cNvPr id="2" name="Заголовок 1"/>
          <p:cNvSpPr>
            <a:spLocks noGrp="1"/>
          </p:cNvSpPr>
          <p:nvPr>
            <p:ph type="title"/>
          </p:nvPr>
        </p:nvSpPr>
        <p:spPr>
          <a:xfrm>
            <a:off x="2571736" y="1357298"/>
            <a:ext cx="6929486" cy="2143140"/>
          </a:xfrm>
        </p:spPr>
        <p:txBody>
          <a:bodyPr/>
          <a:lstStyle/>
          <a:p>
            <a:r>
              <a:rPr lang="ru-RU" dirty="0" smtClean="0"/>
              <a:t>Что же делать?</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3968</TotalTime>
  <Words>1230</Words>
  <Application>Microsoft Office PowerPoint</Application>
  <PresentationFormat>Экран (4:3)</PresentationFormat>
  <Paragraphs>250</Paragraphs>
  <Slides>40</Slides>
  <Notes>40</Notes>
  <HiddenSlides>0</HiddenSlides>
  <MMClips>0</MMClips>
  <ScaleCrop>false</ScaleCrop>
  <HeadingPairs>
    <vt:vector size="4" baseType="variant">
      <vt:variant>
        <vt:lpstr>Тема</vt:lpstr>
      </vt:variant>
      <vt:variant>
        <vt:i4>8</vt:i4>
      </vt:variant>
      <vt:variant>
        <vt:lpstr>Заголовки слайдов</vt:lpstr>
      </vt:variant>
      <vt:variant>
        <vt:i4>40</vt:i4>
      </vt:variant>
    </vt:vector>
  </HeadingPairs>
  <TitlesOfParts>
    <vt:vector size="48" baseType="lpstr">
      <vt:lpstr>Тема Office</vt:lpstr>
      <vt:lpstr>1_Тема Office</vt:lpstr>
      <vt:lpstr>2_Тема Office</vt:lpstr>
      <vt:lpstr>3_Тема Office</vt:lpstr>
      <vt:lpstr>4_Тема Office</vt:lpstr>
      <vt:lpstr>5_Тема Office</vt:lpstr>
      <vt:lpstr>6_Тема Office</vt:lpstr>
      <vt:lpstr>7_Тема Office</vt:lpstr>
      <vt:lpstr>Клиент сервис как неотделимая часть поискового маркетинга</vt:lpstr>
      <vt:lpstr>Задумывались ли вы:</vt:lpstr>
      <vt:lpstr>Рынок «стелется» под клиента</vt:lpstr>
      <vt:lpstr>SEO-Клиенты в глазах менеджеров</vt:lpstr>
      <vt:lpstr>В итоге: </vt:lpstr>
      <vt:lpstr>Жизнь клиента в SEO-компании:      вариант когда «с самого начала не пошло» </vt:lpstr>
      <vt:lpstr>Жизнь клиента в SEO-компании:      оптимистичный вариант продвижения </vt:lpstr>
      <vt:lpstr>Проблемы SEO рынка </vt:lpstr>
      <vt:lpstr>Что же делать?</vt:lpstr>
      <vt:lpstr>Прежде всего – SEO-компании начать меняться изнутри</vt:lpstr>
      <vt:lpstr>К разным типам клиентов применять разный подход</vt:lpstr>
      <vt:lpstr>1. Пояснения клиенту, что у ПС существуют конкретные меры противодействия с оптимизаторами</vt:lpstr>
      <vt:lpstr>Слайд 13</vt:lpstr>
      <vt:lpstr>2. Приучать к тезисам «гарантий позиций дать не может никто»</vt:lpstr>
      <vt:lpstr>Слайд 15</vt:lpstr>
      <vt:lpstr>Ищите узкие места в бизнес процессах клиента</vt:lpstr>
      <vt:lpstr>Юзабилити не существует! (для небольших сайтов) (а существует здравый смысл) </vt:lpstr>
      <vt:lpstr>Юзабилити не существует! (для небольших сайтов) (а существует здравый смысл) </vt:lpstr>
      <vt:lpstr>Юзабилити не существует! (для небольших сайтов) (а существует здравый смысл) </vt:lpstr>
      <vt:lpstr>Увеличение конверсии сайта клиента</vt:lpstr>
      <vt:lpstr>3. Предложение дополнительных вариантов привлечения трафика</vt:lpstr>
      <vt:lpstr>Юзабилити аудит: </vt:lpstr>
      <vt:lpstr>Маркетинговый аудит</vt:lpstr>
      <vt:lpstr>Предлагайте платные  ощутимые услуги а советы давайте бесплатно! </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Разбор двух задач поисковой системы: ►Борьба с оптимизаторами  ► Влияние юзабилити на ранжирование</dc:title>
  <dc:creator>user</dc:creator>
  <cp:lastModifiedBy>Dj Blaze</cp:lastModifiedBy>
  <cp:revision>89</cp:revision>
  <dcterms:created xsi:type="dcterms:W3CDTF">2010-02-25T14:59:51Z</dcterms:created>
  <dcterms:modified xsi:type="dcterms:W3CDTF">2010-12-08T09:04:22Z</dcterms:modified>
</cp:coreProperties>
</file>