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2"/>
  </p:notesMasterIdLst>
  <p:sldIdLst>
    <p:sldId id="256" r:id="rId2"/>
    <p:sldId id="302" r:id="rId3"/>
    <p:sldId id="305" r:id="rId4"/>
    <p:sldId id="308" r:id="rId5"/>
    <p:sldId id="303" r:id="rId6"/>
    <p:sldId id="304" r:id="rId7"/>
    <p:sldId id="306" r:id="rId8"/>
    <p:sldId id="307" r:id="rId9"/>
    <p:sldId id="309" r:id="rId10"/>
    <p:sldId id="310" r:id="rId11"/>
    <p:sldId id="312" r:id="rId12"/>
    <p:sldId id="311" r:id="rId13"/>
    <p:sldId id="313" r:id="rId14"/>
    <p:sldId id="314" r:id="rId15"/>
    <p:sldId id="315" r:id="rId16"/>
    <p:sldId id="316" r:id="rId17"/>
    <p:sldId id="317" r:id="rId18"/>
    <p:sldId id="318" r:id="rId19"/>
    <p:sldId id="324" r:id="rId20"/>
    <p:sldId id="319" r:id="rId21"/>
    <p:sldId id="320" r:id="rId22"/>
    <p:sldId id="321" r:id="rId23"/>
    <p:sldId id="322" r:id="rId24"/>
    <p:sldId id="323" r:id="rId25"/>
    <p:sldId id="326" r:id="rId26"/>
    <p:sldId id="325" r:id="rId27"/>
    <p:sldId id="327" r:id="rId28"/>
    <p:sldId id="328" r:id="rId29"/>
    <p:sldId id="329" r:id="rId30"/>
    <p:sldId id="330" r:id="rId31"/>
    <p:sldId id="331" r:id="rId32"/>
    <p:sldId id="332" r:id="rId33"/>
    <p:sldId id="333" r:id="rId34"/>
    <p:sldId id="334" r:id="rId35"/>
    <p:sldId id="335" r:id="rId36"/>
    <p:sldId id="336" r:id="rId37"/>
    <p:sldId id="337" r:id="rId38"/>
    <p:sldId id="338" r:id="rId39"/>
    <p:sldId id="339" r:id="rId40"/>
    <p:sldId id="301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6" autoAdjust="0"/>
    <p:restoredTop sz="94628" autoAdjust="0"/>
  </p:normalViewPr>
  <p:slideViewPr>
    <p:cSldViewPr>
      <p:cViewPr>
        <p:scale>
          <a:sx n="100" d="100"/>
          <a:sy n="100" d="100"/>
        </p:scale>
        <p:origin x="-306" y="-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4BB75F-FEEA-41A7-AB48-FAE53AD36DD8}" type="datetimeFigureOut">
              <a:rPr lang="ru-RU" smtClean="0"/>
              <a:t>18.09.2012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1B3E6-0E70-44A3-9EE0-06DB633263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3061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D09E5-2251-4D4A-A658-A29CED98E4FD}" type="datetime1">
              <a:rPr lang="ru-RU" smtClean="0"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703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C50E1-7487-4593-9C16-062A219A644F}" type="datetime1">
              <a:rPr lang="ru-RU" smtClean="0"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004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DD397-E92C-4A89-9AA1-8DD00D8934AB}" type="datetime1">
              <a:rPr lang="ru-RU" smtClean="0"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851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8C840-A17F-412C-8217-15E7442BE72E}" type="datetime1">
              <a:rPr lang="ru-RU" smtClean="0"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3190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D9933-E28B-4E02-BC9A-20A62BB6A12A}" type="datetime1">
              <a:rPr lang="ru-RU" smtClean="0"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3188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DB724E-2853-48A6-9DD4-98413B05D907}" type="datetime1">
              <a:rPr lang="ru-RU" smtClean="0"/>
              <a:t>18.09.2012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327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1D1C6-9FD7-46D4-85F2-457A94CBEEC0}" type="datetime1">
              <a:rPr lang="ru-RU" smtClean="0"/>
              <a:t>18.09.2012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497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4B713-E35F-4A18-AC4F-A7404CABE07B}" type="datetime1">
              <a:rPr lang="ru-RU" smtClean="0"/>
              <a:t>18.09.2012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594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DF319-16A5-446C-866F-5DA4A9664FEC}" type="datetime1">
              <a:rPr lang="ru-RU" smtClean="0"/>
              <a:t>18.09.2012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491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82526-E9B7-414F-BF28-CC644BC0596F}" type="datetime1">
              <a:rPr lang="ru-RU" smtClean="0"/>
              <a:t>18.09.2012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198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E18CC-FE4F-488C-9F99-FC78F71C33D6}" type="datetime1">
              <a:rPr lang="ru-RU" smtClean="0"/>
              <a:t>18.09.2012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746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1E880-622E-4B80-83AD-BCEB5825905D}" type="datetime1">
              <a:rPr lang="ru-RU" smtClean="0"/>
              <a:t>18.09.2012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593A2-63C0-4945-8F24-3F71942F3B4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997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advse.ru/lookadvs/search_xhr?adomain=lamoda.ru&amp;query=%D0%B2%D1%8B%D0%BA%D1%80%D0%BE%D0%B9%D0%BA%D0%B0+&amp;stopquery=" TargetMode="External"/><Relationship Id="rId2" Type="http://schemas.openxmlformats.org/officeDocument/2006/relationships/hyperlink" Target="http://advse.ru/stopwords/words?adomain=lamoda.ru&amp;words=&amp;stopwords=&amp;clicknum=1&amp;order=showsdesc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advse.ru/" TargetMode="External"/><Relationship Id="rId2" Type="http://schemas.openxmlformats.org/officeDocument/2006/relationships/hyperlink" Target="http://neiron.ru/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99593" y="1700808"/>
            <a:ext cx="7704856" cy="3456384"/>
          </a:xfrm>
        </p:spPr>
        <p:txBody>
          <a:bodyPr>
            <a:normAutofit/>
          </a:bodyPr>
          <a:lstStyle/>
          <a:p>
            <a:r>
              <a:rPr lang="ru-RU" sz="6000" dirty="0" smtClean="0"/>
              <a:t>ИССЛЕДОВАНИЕ</a:t>
            </a:r>
            <a:br>
              <a:rPr lang="ru-RU" sz="6000" dirty="0" smtClean="0"/>
            </a:br>
            <a:r>
              <a:rPr lang="ru-RU" sz="6000" dirty="0" smtClean="0"/>
              <a:t>СЛОВОСОЧЕТАНИЙ</a:t>
            </a:r>
            <a:br>
              <a:rPr lang="ru-RU" sz="6000" dirty="0" smtClean="0"/>
            </a:br>
            <a:r>
              <a:rPr lang="ru-RU" sz="4800" dirty="0" smtClean="0"/>
              <a:t>в контекстной рекламе</a:t>
            </a:r>
            <a:endParaRPr lang="ru-RU" sz="4800" dirty="0"/>
          </a:p>
        </p:txBody>
      </p:sp>
      <p:sp>
        <p:nvSpPr>
          <p:cNvPr id="2" name="AutoShape 2" descr="data:image/png;base64,iVBORw0KGgoAAAANSUhEUgAAANgAAABSCAYAAAA2CxpTAAAWwUlEQVR4Xu1de0BURdv/ISpKioKaCnhD+8pSS9E0L4GGmpp3QUXzUgapaFjgtfq+NBXEC96R8n4rMY2vvCR4QdPMS/ZqvpqGtwQ1CxJTQ5HeZ2b3LGd3z9k9u7C48s78BXtm5jzzm/nN88wzz8xx+YcSRBIICAQcgoCLIJhDcBWVCgQ4AoJgYiAIBByIgCCYA8EVVQsEBMHEGBAIOBABQTAHgiuqFggIgokxIBBwIAKCYA4EV1QtEHgkBGNbb3ExMdi2YQPCJ01AaOhg0RMCgRKJwCMhWHLyVlx7bxI6P3iIuJdfxJK160skuKJRAoFHQrDZUVEYkJSMU64u+OntEYgeP170hECgRCLwSAj27d40fBEejsu+3li6cSOqV69eIsEVjRIIPBKC/fDDD1g4fz4WL10Kd3d30QsCgRKLwCMh2PvvT0afPv3QrFmzEgusaJhAgCFQ7ATLyc7GpEmTsDghQfSAQKDEI1DsBEtctgxNGjdGq9atSzy4ooECgWIlWF5eHqKjozFv3jyBvEDgvwKBYiXYzp078fDhQ3Tr1s0ucG/duoWp5NL/7duDqNC0CZau22BXPaKQQKC4EChWgkVGjkVsbBzc3Nzsat+C+fFoMH8pmjzMx0yP8lh86qRd9YhCAoHiQqDYCJaWloaTJ09izJgxNrft999/x969e5CdnYVTyz5BbpkyCIyIQOhgEWJlM5iiQLEiUCwEY7GHQ4YMwby5c1G1WjXNDXyQm4uNn32GSh4e6NGrF1xcXDSXFRkFAs6AQLEQjGmvL7d+gXnxCzS3+cKFC1i1YgX6hYSgSZMmmsuJjAIBZ0LA4QTLz89HSEgwot59T5Nrnmm7tWvWIJe019Bhw1C2bFlnwkvIIhCwCQGHEyw1NRVz587B119vQ6lSpSwKd4s2oRMSE9GqVSsEBATY1BCRWSDgjAg4lGD37t1Dn9690L//AAwbPtxi+48ePYq0vXsx/M03UaVKFWfESsgkELAZAYcS7JNPErH8k0+w65td8PD0VBSOmZCraa1VkRwZbL0lkkCgJCHgMIL9+uuv6N2rB2mvgarnvW5cu0YR9UsQOjAUzzRsWJJwFW0RCHAEHEIwppUmThyP7du2o02b1vBv3gJdu3aDr6+vAfYDB9KwdWsyJkyYIM6DicFYYhEocoKdOXMGM2ZMxwk68yVPpUuXxsiRozCINofjKRYxPz8PkydNQWnhJSyxg0s0rIg1GNvvGh8dhTt37qhiW61qVfQNDkEERWKIJBAo6QgUmQbbSx7AceMikffggUXMvLw8sf/AwZKOq2ifQKDo1mA///wzBg8KBXPLa0m79+wV6y4tQIk8jz0ChdZgTGP17dcX6b/8ohmMbw98i8peXprzi4wCgccVgUITLDV1FyLfidTc/tq162D7jh2a84uMAoHHGYFCE+zDDz/Eli82a8Zg7DtjERb2tub8IqNA4HFGoNAECw8bgYMHD2nCwNfXB1to70tc1aYJLpGpBCBQaIKNHjkSafvTrEJRrlw5LF+xEs8//7zVvCJDAQLXTx3HpYOpeGFgGMpV8uR/s9+k/wVWzo1AoQnGTijv3bPbYisrVfakqwJi0bZtW+dGwwmlW9HCC0/czYbf2Bi0CJ+A1S96odydgv+dUGQhkgyBQhHs9u3baB8YwC+yeaCw/+XqWgodOgTxm6S8fXwE8HYgcGF6OHJSk1BjxibUeCkI5yaE4O6RVMP/dlQpihQjAoUiWHJyMqZMnoQwume+erUnsX7Dety8eROVKnmgbbsADBo0CPXq1SvG5hS86u9b2VjQrGAroCXN/gHjY1RlOZwQi/1xEy3KOj79H6Pnn7/eEdd/Oo7cnGzD75Vq+aFumyCw91Wu7adYH5Ptx42J+HlHEm5QeZbcPDwN5Wo09ue/MZl+WzwRT9KZ01MUHJNNe/iNnwA8y+j+92gRhP5rUxTfwSJlWMA1u4lLSpUqVaLY0DYYMGAAateubfj9ypUr/EoHlvbt26dYX2BgoMXnj6STH4OXFopgYeTgOHz4MHbt3IUa3t5O1dyTnyXiwexwg0y3/PzRYdMxVRnPfBqLuwmWCeZ/zJhgKS+4oKIrUEZ2Vci9fCCLiHC9rCd6rEqBRBbpxYxYh4jIVXKzOXE8qDxLD6hqRiD3nmEImLaM/2ZVJv8g+C9TJljXrl1xjU4rdOzYkQdZ5+Tk8L66dOkSv9Vr1apVaEwXwLLECNaL7jzxISvjq6++UsSoe/fuyMjIAPuugEjaEbCbYKzzunTuhGbN/bFixSrtbyymnAfGhcD9QBIqvhiE22RS5TwEmianq2oV+WCWE+n6qlhkLNIRz5Rgx5vrmOUTEYMawybwv29uScSVGeGcMDltg9Fp/iZDi89uT8LxqBDULw+UI41VtU8YPEg+Kd09cxyuT/ujGpmCpgQzfbc1GBkhWB99+eWXRqcYpk+fji1btnByMZJJBOvTpw9q1qxpkWCsvmPH1CcpazL9Nz63m2AJCUuxaOFCTJ8xEz179nQ67FLaesHr72zUXZSCSxEddfK9FQN/Mt2UkhrB1H5ndUgEc387Bg1HFNR7mdZNv29NxG/3gS4ndVqPmYVbOtXH0w+z4f6MP+rFbEI5X2UTUpLP0rutAS4RjJFJbg4yk/GVV15B+fLl6RqHr8mcr8Q1mCCYNUTte243wXr26IFrmRnYs3cfKlSsaN/bHVSKaYo/Pwjhpluj3Vm4PCmEa7HbzwchcLmySVWUBDu/PBY5S4213tFlsXiYOJHLVI9I79WqQHOpweAIgrF3sQnx6tWrdB5vKyefIJiDBiJVaxfBTp06hYED+qN79x6YSd9adrZ06H/D4bYtEWV9/NCYzMKLK2KRtWQisvKAdmlZfD/JNBUlwQ69GwK3/UnwDAqGH2kqlva92REV/5XKtVfDddrMLEcQTFpv1apVC8xJxZIgmONGsF0Ei4uLxepVq5GwLNEp97ZSu9SH580LqDJkAurS/lHW6eO4OLQ5R7FMFH3dZUCYKsEkUmox00xNRMk7mE1kZg4Mb3Kt1+wUzKva284LHveyUXV0DOoMVzZTtZJey3BQMxHHjh2LQ4cOYfTo0Riuv4hIEEwLovblsZlg7DqAzuTcyP37Hvbs2YfSdI21MyUW5fALkak83RBXffom+HbWDfAf23vh4e1s3G0XjHbzChwPpkRyax6ERgkFZqSWNdgvdErn8t86b6I3XbvfgJwYtScvQzVyYkjpsL8Lf266XrOEnfzduwt2AgxFQtakcNe+UpII9uqrr8KDLhRia6+DBw8iKyuL7knpjylTphiKCYI5bgTbTLBjx45g2NBh6EXXsX388QzHSWZnzScSY5FPax2W5J43tkF7e3cSssp5ouO3WWa1SyZcmfbBaBJXQEAtBFMS9aqXH1rOoc1h/Z6WmkNEK8GU8tVYkAKf1pYJVo2uKmeXuTIXexmaDJ999lnMnDkTzESUkiCYnYNNQzGbCRZLnbN23VrMnjMXbHZ0trQruDmqXNRt3spnfbZBy8w25j6vPG0Tnumq02wGDTOwOcqcP47Ko2JQ/40CE04LweRu+jvkar9CXsQ//n0c51w90eeLY3xr4Mzg5rh79rhFR4splkWxBpPc9GwfbPXq1bSlsgJ16tTh7ntBMMePXpsJ1qP7azxCYP/+A/wuQ2dKf165gBM96xs2b9Vky+0WhtYf6TZzWWJrp+8CaY1Em771Vh+D13O6SAqWtBDM1Ox7QJEdJzt4cTKXCdNtDaTPn4g/15KzhRwtjdceM9uAVpK1KAhm6qYfNWoUvvvuOyxatIhHdUipffv23IxkVz8w1708sd/Zc7ljxJn63ZllsYlgly9fRDe6fq1p0xdIiznfx+9+ouiNXH30xlOLU+DR0th8ktZh2dX8ELQj3dAvUtSHqYPDXoIxwp5+RRemJZHvzq8XcLZ3ff7bxdr+eG1liqI3Uz5YHEEwpsGWLFnCw6WioqIMrxtJpyLY7cpTp06lK/a6Go3Z7du3g53769ChA2bNmuXM49npZLOJYOvXrSP7fQZ5n97Ae7LOcZZWSdEbrhU98cJe83UWC5zNpg1gFs7UgDSVtD7aTS70yuRC95m0DDX6GnsYbdVgzMlykEKh6v47lcPy9NZ0VKD4RJauLpyIG6tpj4yiSs64eOI58mbWkTkpWFnmtJDk0kow5rxgA5+RZuDAgfxdal7E06dPY+jQofDz88OmTQVrzV27dmHy5MmoW7culi9fbtBiTHv169ePvs2WzbUe+26ASNoRsIlgERGjsI82luPnL0BQkPWNUjUxWBT+qpUrsW2b7oMQS5Yu5R1bmMS0BnOFs3WWZ+8w+E0pMAGlejO/ScK1KbrruR8MmIBWUTGYVd8FTWmf3Ks0cPYukJFrLEWdcjqvIEtsTScP+JUcF5IXkeWpSPWw/Kw+U08iey5FeTDzMZPe9QeZjFJiJur/vBODpmG6NaA1LyLLw+SJjIwEuzKPxRiyeENLBGPP2EYzc2ywwF65OcjCqDZv3sy/w9alSxdezw799Q7MvT+MvnYjkm0IaCYYO5LSps1L+Ov2X9hGX0qpY2eU/JEjR+jC0Ym4fv26QdJRo0ZjFO3LFCado+iN2x/qyFNlwjLUDTbf62LPJDNRCv6VSKL13XLP5Cla793PuGBUlG0kuzf055vMpiaqlDHn+1Rk0xGUHIoukcozrcvKladg31r6rQWrwb5UIZOHkYp5Bnv37m0gAdNgbPJaSOFs8lApJsPHH3/MzcFwOgVhag6yNVtKSgr/Gilz77OJjxGrZcuWWiES+WQIaCYYu5qtb5/evOjh74+gQoUKNgP5+caNmD5zOvLpG8vyNHTYUDozpm3z1eaXWikgEcxaMK3WfEUtn6jv8UZAM8G+pJltx6TJ5HouhdfesH0Nxr60Mj8+nqPVLziYTJCuCH9rBPJIM3bp2gUzZ8Q8kk1rrcTRmu/xHg5C+qJGQDPBFkeNR4+krdhWxhWL3ErRRaODMDpijCZX/ZLFi8lztZjLPuX9D/hCPDEhAcsXzMfo+/m4QTZ/u7WrHskCWitxtOYr6g5Sru8I4iLPIzR+EHyOxCHyfCjiB4kT48WDvW1v0UywWCLFoEPH8BXF+yx2oxU8JXY7VEBAIALbB6J+/QZo0KAB2Ece5GkNbW7OmhXLf3ovKpp7pPbsScVH//cRXr3zN0bmPsSi8qURkbLLKLrAtmbYn5ud92JJOs+lVpPWfPZLYlvJjPWRGJecSYVaIGpTNF60rbjIXUwIaCbYCDpS3ui7I0gt7YJLpWRHeGWCutGXUnzo9Kyvjy/Ku5dH7v1c7nVkyYM2L2vW9MbFC+m4f58OSlFyoxAeH/cnMOKDD9DDCc+UFVMfiNeUYAQ0E2xwaCh+/NePHIrIce/iZ/pM0Q8njuPGjd/shmcirenYQb8iuScxYz3JlQw2p5snmuXneWODwnPvnvMM5lWBVtDV0CJqE6Il1aBUv3dPzIsG4hTq5WV9mEyZCDXSMBlYHzkOyZlM8wQgLWQ2jpoJLGklMgVDNsB7Xjy4BchlsFSfXpOR2RgyW1Yrk5OZk+w9qjiZa8IjcSGQV2OEh0FmJmMaAlS1qMJzVRm80XNiCxyNkbeRlSeMmGEk29IwvL7aU3jyZmUMUcNYpd/V+8ccZ4vjwsro10yw118fbPjm15q169CsWTP6xlc+D5tKT08Hi/L4/eYfcHV15cchzp49w1/9csDLPHq7evWaqEqfLlq0aCE2JyWRWdme/taty4okKQ4+GVgcaNPBWTCAA/eRyXW0RcFAhK5jMyQCsvrjgGj5QGX/c4KZ1MtlOYoWZoOF5GFrJnaNJI3/UE4wC4OT8sZR3gxv/RpLqY1G9UXDh5uOPkZmIydKBiNZIPYRuTNDZROHgXTGbeBlEIVNhhlGhwdVrJ909APfqPPkJLXwXK2vFGRhcqQFmE50MlmtYaLU75b6x0QGjqelcVFUBIukjcbU3brohEmkediH9JTSik8/pY6cxyO4n37mGQowXWNw6bNogM6dOvIr3pI2f8HXbEWW7CKYTptkhlLI0GyFgS6vk/294SnESwNOIpwSwcDqJfYNUZqN6T2GTrdEMH0d0aHIjNM7NMzaqNcORvXJNJ4BXH07O/dExkrTScZ8xlbWlKaTVTJ8ONlkGoprzgy9FrL2XEEOM4KpaT9LBDPBRHFiVesfPWAGnFX6x9IEYTKgNWuwuXPmUCT2cl68EV2Y8tlnnxtVdffuXcTMmEFXY2/hv1enYxJr11Nny+5DXEehVjEUatWnb1+KeZtWZNziFdlDMGkme8MHyTu9ZdpLEk0iIA0k0OBJCyiY0S0RTOUZMzU2PBUvMx0tEEymMTOkWdzE5DSrj80TG5TaYdyeoy0KzGKL2Jn1kG5gXvPKxNX6Uh3GJODmVFomvAMsPE/3hfdP/5iYzqaDW6eN4wh5Iw+paT+b/G+GiZoGU7M+5GNJFU/ZuLDiXdJMsAMUijNy1EgD5FOnTaX1Uz9uJu7cuRML5s+nex5+5c/ZNdkr6cSzdC2YVOhN2j/7/vvD+P+vvuaxcEWaNBHMfI3GbXFT8sgEM5golMfIHW5EIoW1n2F9pp9t5SamtRmSzxeywcU0AyN36PmCNZhSfVwRyyYBRYCVTDeWUcUbqbBeYoaHZy+5qSjT/kzWT8k8HmHh+U4XItgR8/WyyZpWvj42NMUSwZQwUVmDwcL6WfcuwsMCnmamq8pg1kyw+7m5FIrTi9Zalw1VMZL8+Wc2nZItOG7L3PTsrJhprCI7SduhQ3tUfOIJHND4sQibCKiJYCpmiTSADesNcw0Wel6vfeROD9VZ0NQkC8V53QLOxFmhpsEkR4gcAclRw9qgUh8bTPJ1ohqAkiln0XmiVFgn12l34O5zjtZgrI3kDPKRrwMVLBVDv1vARMUxlGnNZFYlmAM0GIObBZSOGTPaLNRJ6oqy5KafFTsLQZ06mfXOPjpnFBExmkdr7Ny+g19Umk9RHFeIsGfPncOPJ07g/PnzcMvLg9dfdygu71n0GNgfjRo10sazwhCMOzQsrcFMOk8yIyyYGXyGa6Rf81BHbZBvBlvTYKYOFXqf9vosrMGYc4ObmdL6SA+tKXaMgEqmppRPrxWKZw0md6xYIJgaxoprMBM8TT2gWvrHjLTKw1SzBpOKs2jraVM/4vfRy1OVqtUwJy4OzV9UNkrZCdr3p0y2SpZeFGb+dm4eLlFI1rS6NfEN3fuhKRWKYDqTzNj7JvMiBu4z9iBaJZjeO8m9iMx8NDG/rHSgYR0hh5INeoNppVafNi+i9TWYboY2zmfiVdV7WY23GIrei8i8rjrnpX4LQtFEtICxJe+xkpdX6ls9gcy9sqY4WB6dNhOMVXeONA47M5Se/gu8PCvjpdZtEUwRGpbuR2Sm5dvhYYa70l1Lu6JiBQ94Vq5ERyYq841oFv2dd+cOvE79hFJ5D1Er/C0MVPFWmjWrkATj9ZnsHxXslajtr1EZvg9zHqa7gfKyupleJrFFgrHBvQFPxZtGZ7COTcAZ/IWGqvVZ3gdjzhKdu16/JyaJpIiduZnq+H0wWvkMN/d0FmwzkNwqBFPFuAj2wRTHhcbQGbsIpkmjlJRMCuaaoWmWnpWU9ot2FAoBQTBr8AmCWUNIPLeAgCCYGB4CAQciIAjmQHBF1QIBQTAxBgQCDkRAEMyB4IqqBQKCYGIMCAQciIAgmAPBFVULBATBxBgQCDgQAUEwB4IrqhYICIKJMSAQcCACgmAOBFdULRAQBBNjQCDgQAQEwRwIrqhaIPAfoLTpzoUXMdM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data:image/png;base64,iVBORw0KGgoAAAANSUhEUgAAANgAAABSCAYAAAA2CxpTAAAWwUlEQVR4Xu1de0BURdv/ISpKioKaCnhD+8pSS9E0L4GGmpp3QUXzUgapaFjgtfq+NBXEC96R8n4rMY2vvCR4QdPMS/ZqvpqGtwQ1CxJTQ5HeZ2b3LGd3z9k9u7C48s78BXtm5jzzm/nN88wzz8xx+YcSRBIICAQcgoCLIJhDcBWVCgQ4AoJgYiAIBByIgCCYA8EVVQsEBMHEGBAIOBABQTAHgiuqFggIgokxIBBwIAKCYA4EV1QtEHgkBGNbb3ExMdi2YQPCJ01AaOhg0RMCgRKJwCMhWHLyVlx7bxI6P3iIuJdfxJK160skuKJRAoFHQrDZUVEYkJSMU64u+OntEYgeP170hECgRCLwSAj27d40fBEejsu+3li6cSOqV69eIsEVjRIIPBKC/fDDD1g4fz4WL10Kd3d30QsCgRKLwCMh2PvvT0afPv3QrFmzEgusaJhAgCFQ7ATLyc7GpEmTsDghQfSAQKDEI1DsBEtctgxNGjdGq9atSzy4ooECgWIlWF5eHqKjozFv3jyBvEDgvwKBYiXYzp078fDhQ3Tr1s0ucG/duoWp5NL/7duDqNC0CZau22BXPaKQQKC4EChWgkVGjkVsbBzc3Nzsat+C+fFoMH8pmjzMx0yP8lh86qRd9YhCAoHiQqDYCJaWloaTJ09izJgxNrft999/x969e5CdnYVTyz5BbpkyCIyIQOhgEWJlM5iiQLEiUCwEY7GHQ4YMwby5c1G1WjXNDXyQm4uNn32GSh4e6NGrF1xcXDSXFRkFAs6AQLEQjGmvL7d+gXnxCzS3+cKFC1i1YgX6hYSgSZMmmsuJjAIBZ0LA4QTLz89HSEgwot59T5Nrnmm7tWvWIJe019Bhw1C2bFlnwkvIIhCwCQGHEyw1NRVz587B119vQ6lSpSwKd4s2oRMSE9GqVSsEBATY1BCRWSDgjAg4lGD37t1Dn9690L//AAwbPtxi+48ePYq0vXsx/M03UaVKFWfESsgkELAZAYcS7JNPErH8k0+w65td8PD0VBSOmZCraa1VkRwZbL0lkkCgJCHgMIL9+uuv6N2rB2mvgarnvW5cu0YR9UsQOjAUzzRsWJJwFW0RCHAEHEIwppUmThyP7du2o02b1vBv3gJdu3aDr6+vAfYDB9KwdWsyJkyYIM6DicFYYhEocoKdOXMGM2ZMxwk68yVPpUuXxsiRozCINofjKRYxPz8PkydNQWnhJSyxg0s0rIg1GNvvGh8dhTt37qhiW61qVfQNDkEERWKIJBAo6QgUmQbbSx7AceMikffggUXMvLw8sf/AwZKOq2ifQKDo1mA///wzBg8KBXPLa0m79+wV6y4tQIk8jz0ChdZgTGP17dcX6b/8ohmMbw98i8peXprzi4wCgccVgUITLDV1FyLfidTc/tq162D7jh2a84uMAoHHGYFCE+zDDz/Eli82a8Zg7DtjERb2tub8IqNA4HFGoNAECw8bgYMHD2nCwNfXB1to70tc1aYJLpGpBCBQaIKNHjkSafvTrEJRrlw5LF+xEs8//7zVvCJDAQLXTx3HpYOpeGFgGMpV8uR/s9+k/wVWzo1AoQnGTijv3bPbYisrVfakqwJi0bZtW+dGwwmlW9HCC0/czYbf2Bi0CJ+A1S96odydgv+dUGQhkgyBQhHs9u3baB8YwC+yeaCw/+XqWgodOgTxm6S8fXwE8HYgcGF6OHJSk1BjxibUeCkI5yaE4O6RVMP/dlQpihQjAoUiWHJyMqZMnoQwume+erUnsX7Dety8eROVKnmgbbsADBo0CPXq1SvG5hS86u9b2VjQrGAroCXN/gHjY1RlOZwQi/1xEy3KOj79H6Pnn7/eEdd/Oo7cnGzD75Vq+aFumyCw91Wu7adYH5Ptx42J+HlHEm5QeZbcPDwN5Wo09ue/MZl+WzwRT9KZ01MUHJNNe/iNnwA8y+j+92gRhP5rUxTfwSJlWMA1u4lLSpUqVaLY0DYYMGAAateubfj9ypUr/EoHlvbt26dYX2BgoMXnj6STH4OXFopgYeTgOHz4MHbt3IUa3t5O1dyTnyXiwexwg0y3/PzRYdMxVRnPfBqLuwmWCeZ/zJhgKS+4oKIrUEZ2Vci9fCCLiHC9rCd6rEqBRBbpxYxYh4jIVXKzOXE8qDxLD6hqRiD3nmEImLaM/2ZVJv8g+C9TJljXrl1xjU4rdOzYkQdZ5+Tk8L66dOkSv9Vr1apVaEwXwLLECNaL7jzxISvjq6++UsSoe/fuyMjIAPuugEjaEbCbYKzzunTuhGbN/bFixSrtbyymnAfGhcD9QBIqvhiE22RS5TwEmianq2oV+WCWE+n6qlhkLNIRz5Rgx5vrmOUTEYMawybwv29uScSVGeGcMDltg9Fp/iZDi89uT8LxqBDULw+UI41VtU8YPEg+Kd09cxyuT/ujGpmCpgQzfbc1GBkhWB99+eWXRqcYpk+fji1btnByMZJJBOvTpw9q1qxpkWCsvmPH1CcpazL9Nz63m2AJCUuxaOFCTJ8xEz179nQ67FLaesHr72zUXZSCSxEddfK9FQN/Mt2UkhrB1H5ndUgEc387Bg1HFNR7mdZNv29NxG/3gS4ndVqPmYVbOtXH0w+z4f6MP+rFbEI5X2UTUpLP0rutAS4RjJFJbg4yk/GVV15B+fLl6RqHr8mcr8Q1mCCYNUTte243wXr26IFrmRnYs3cfKlSsaN/bHVSKaYo/Pwjhpluj3Vm4PCmEa7HbzwchcLmySVWUBDu/PBY5S4213tFlsXiYOJHLVI9I79WqQHOpweAIgrF3sQnx6tWrdB5vKyefIJiDBiJVaxfBTp06hYED+qN79x6YSd9adrZ06H/D4bYtEWV9/NCYzMKLK2KRtWQisvKAdmlZfD/JNBUlwQ69GwK3/UnwDAqGH2kqlva92REV/5XKtVfDddrMLEcQTFpv1apVC8xJxZIgmONGsF0Ei4uLxepVq5GwLNEp97ZSu9SH580LqDJkAurS/lHW6eO4OLQ5R7FMFH3dZUCYKsEkUmox00xNRMk7mE1kZg4Mb3Kt1+wUzKva284LHveyUXV0DOoMVzZTtZJey3BQMxHHjh2LQ4cOYfTo0Riuv4hIEEwLovblsZlg7DqAzuTcyP37Hvbs2YfSdI21MyUW5fALkak83RBXffom+HbWDfAf23vh4e1s3G0XjHbzChwPpkRyax6ERgkFZqSWNdgvdErn8t86b6I3XbvfgJwYtScvQzVyYkjpsL8Lf266XrOEnfzduwt2AgxFQtakcNe+UpII9uqrr8KDLhRia6+DBw8iKyuL7knpjylTphiKCYI5bgTbTLBjx45g2NBh6EXXsX388QzHSWZnzScSY5FPax2W5J43tkF7e3cSssp5ouO3WWa1SyZcmfbBaBJXQEAtBFMS9aqXH1rOoc1h/Z6WmkNEK8GU8tVYkAKf1pYJVo2uKmeXuTIXexmaDJ999lnMnDkTzESUkiCYnYNNQzGbCRZLnbN23VrMnjMXbHZ0trQruDmqXNRt3spnfbZBy8w25j6vPG0Tnumq02wGDTOwOcqcP47Ko2JQ/40CE04LweRu+jvkar9CXsQ//n0c51w90eeLY3xr4Mzg5rh79rhFR4splkWxBpPc9GwfbPXq1bSlsgJ16tTh7ntBMMePXpsJ1qP7azxCYP/+A/wuQ2dKf165gBM96xs2b9Vky+0WhtYf6TZzWWJrp+8CaY1Em771Vh+D13O6SAqWtBDM1Ox7QJEdJzt4cTKXCdNtDaTPn4g/15KzhRwtjdceM9uAVpK1KAhm6qYfNWoUvvvuOyxatIhHdUipffv23IxkVz8w1708sd/Zc7ljxJn63ZllsYlgly9fRDe6fq1p0xdIiznfx+9+ouiNXH30xlOLU+DR0th8ktZh2dX8ELQj3dAvUtSHqYPDXoIxwp5+RRemJZHvzq8XcLZ3ff7bxdr+eG1liqI3Uz5YHEEwpsGWLFnCw6WioqIMrxtJpyLY7cpTp06lK/a6Go3Z7du3g53769ChA2bNmuXM49npZLOJYOvXrSP7fQZ5n97Ae7LOcZZWSdEbrhU98cJe83UWC5zNpg1gFs7UgDSVtD7aTS70yuRC95m0DDX6GnsYbdVgzMlykEKh6v47lcPy9NZ0VKD4RJauLpyIG6tpj4yiSs64eOI58mbWkTkpWFnmtJDk0kow5rxgA5+RZuDAgfxdal7E06dPY+jQofDz88OmTQVrzV27dmHy5MmoW7culi9fbtBiTHv169ePvs2WzbUe+26ASNoRsIlgERGjsI82luPnL0BQkPWNUjUxWBT+qpUrsW2b7oMQS5Yu5R1bmMS0BnOFs3WWZ+8w+E0pMAGlejO/ScK1KbrruR8MmIBWUTGYVd8FTWmf3Ks0cPYukJFrLEWdcjqvIEtsTScP+JUcF5IXkeWpSPWw/Kw+U08iey5FeTDzMZPe9QeZjFJiJur/vBODpmG6NaA1LyLLw+SJjIwEuzKPxRiyeENLBGPP2EYzc2ywwF65OcjCqDZv3sy/w9alSxdezw799Q7MvT+MvnYjkm0IaCYYO5LSps1L+Ov2X9hGX0qpY2eU/JEjR+jC0Ym4fv26QdJRo0ZjFO3LFCado+iN2x/qyFNlwjLUDTbf62LPJDNRCv6VSKL13XLP5Cla793PuGBUlG0kuzf055vMpiaqlDHn+1Rk0xGUHIoukcozrcvKladg31r6rQWrwb5UIZOHkYp5Bnv37m0gAdNgbPJaSOFs8lApJsPHH3/MzcFwOgVhag6yNVtKSgr/Gilz77OJjxGrZcuWWiES+WQIaCYYu5qtb5/evOjh74+gQoUKNgP5+caNmD5zOvLpG8vyNHTYUDozpm3z1eaXWikgEcxaMK3WfEUtn6jv8UZAM8G+pJltx6TJ5HouhdfesH0Nxr60Mj8+nqPVLziYTJCuCH9rBPJIM3bp2gUzZ8Q8kk1rrcTRmu/xHg5C+qJGQDPBFkeNR4+krdhWxhWL3ErRRaODMDpijCZX/ZLFi8lztZjLPuX9D/hCPDEhAcsXzMfo+/m4QTZ/u7WrHskCWitxtOYr6g5Sru8I4iLPIzR+EHyOxCHyfCjiB4kT48WDvW1v0UywWCLFoEPH8BXF+yx2oxU8JXY7VEBAIALbB6J+/QZo0KAB2Ece5GkNbW7OmhXLf3ovKpp7pPbsScVH//cRXr3zN0bmPsSi8qURkbLLKLrAtmbYn5ud92JJOs+lVpPWfPZLYlvJjPWRGJecSYVaIGpTNF60rbjIXUwIaCbYCDpS3ui7I0gt7YJLpWRHeGWCutGXUnzo9Kyvjy/Ku5dH7v1c7nVkyYM2L2vW9MbFC+m4f58OSlFyoxAeH/cnMOKDD9DDCc+UFVMfiNeUYAQ0E2xwaCh+/NePHIrIce/iZ/pM0Q8njuPGjd/shmcirenYQb8iuScxYz3JlQw2p5snmuXneWODwnPvnvMM5lWBVtDV0CJqE6Il1aBUv3dPzIsG4hTq5WV9mEyZCDXSMBlYHzkOyZlM8wQgLWQ2jpoJLGklMgVDNsB7Xjy4BchlsFSfXpOR2RgyW1Yrk5OZk+w9qjiZa8IjcSGQV2OEh0FmJmMaAlS1qMJzVRm80XNiCxyNkbeRlSeMmGEk29IwvL7aU3jyZmUMUcNYpd/V+8ccZ4vjwsro10yw118fbPjm15q169CsWTP6xlc+D5tKT08Hi/L4/eYfcHV15cchzp49w1/9csDLPHq7evWaqEqfLlq0aCE2JyWRWdme/taty4okKQ4+GVgcaNPBWTCAA/eRyXW0RcFAhK5jMyQCsvrjgGj5QGX/c4KZ1MtlOYoWZoOF5GFrJnaNJI3/UE4wC4OT8sZR3gxv/RpLqY1G9UXDh5uOPkZmIydKBiNZIPYRuTNDZROHgXTGbeBlEIVNhhlGhwdVrJ909APfqPPkJLXwXK2vFGRhcqQFmE50MlmtYaLU75b6x0QGjqelcVFUBIukjcbU3brohEmkediH9JTSik8/pY6cxyO4n37mGQowXWNw6bNogM6dOvIr3pI2f8HXbEWW7CKYTptkhlLI0GyFgS6vk/294SnESwNOIpwSwcDqJfYNUZqN6T2GTrdEMH0d0aHIjNM7NMzaqNcORvXJNJ4BXH07O/dExkrTScZ8xlbWlKaTVTJ8ONlkGoprzgy9FrL2XEEOM4KpaT9LBDPBRHFiVesfPWAGnFX6x9IEYTKgNWuwuXPmUCT2cl68EV2Y8tlnnxtVdffuXcTMmEFXY2/hv1enYxJr11Nny+5DXEehVjEUatWnb1+KeZtWZNziFdlDMGkme8MHyTu9ZdpLEk0iIA0k0OBJCyiY0S0RTOUZMzU2PBUvMx0tEEymMTOkWdzE5DSrj80TG5TaYdyeoy0KzGKL2Jn1kG5gXvPKxNX6Uh3GJODmVFomvAMsPE/3hfdP/5iYzqaDW6eN4wh5Iw+paT+b/G+GiZoGU7M+5GNJFU/ZuLDiXdJMsAMUijNy1EgD5FOnTaX1Uz9uJu7cuRML5s+nex5+5c/ZNdkr6cSzdC2YVOhN2j/7/vvD+P+vvuaxcEWaNBHMfI3GbXFT8sgEM5golMfIHW5EIoW1n2F9pp9t5SamtRmSzxeywcU0AyN36PmCNZhSfVwRyyYBRYCVTDeWUcUbqbBeYoaHZy+5qSjT/kzWT8k8HmHh+U4XItgR8/WyyZpWvj42NMUSwZQwUVmDwcL6WfcuwsMCnmamq8pg1kyw+7m5FIrTi9Zalw1VMZL8+Wc2nZItOG7L3PTsrJhprCI7SduhQ3tUfOIJHND4sQibCKiJYCpmiTSADesNcw0Wel6vfeROD9VZ0NQkC8V53QLOxFmhpsEkR4gcAclRw9qgUh8bTPJ1ohqAkiln0XmiVFgn12l34O5zjtZgrI3kDPKRrwMVLBVDv1vARMUxlGnNZFYlmAM0GIObBZSOGTPaLNRJ6oqy5KafFTsLQZ06mfXOPjpnFBExmkdr7Ny+g19Umk9RHFeIsGfPncOPJ07g/PnzcMvLg9dfdygu71n0GNgfjRo10sazwhCMOzQsrcFMOk8yIyyYGXyGa6Rf81BHbZBvBlvTYKYOFXqf9vosrMGYc4ObmdL6SA+tKXaMgEqmppRPrxWKZw0md6xYIJgaxoprMBM8TT2gWvrHjLTKw1SzBpOKs2jraVM/4vfRy1OVqtUwJy4OzV9UNkrZCdr3p0y2SpZeFGb+dm4eLlFI1rS6NfEN3fuhKRWKYDqTzNj7JvMiBu4z9iBaJZjeO8m9iMx8NDG/rHSgYR0hh5INeoNppVafNi+i9TWYboY2zmfiVdV7WY23GIrei8i8rjrnpX4LQtFEtICxJe+xkpdX6ls9gcy9sqY4WB6dNhOMVXeONA47M5Se/gu8PCvjpdZtEUwRGpbuR2Sm5dvhYYa70l1Lu6JiBQ94Vq5ERyYq841oFv2dd+cOvE79hFJ5D1Er/C0MVPFWmjWrkATj9ZnsHxXslajtr1EZvg9zHqa7gfKyupleJrFFgrHBvQFPxZtGZ7COTcAZ/IWGqvVZ3gdjzhKdu16/JyaJpIiduZnq+H0wWvkMN/d0FmwzkNwqBFPFuAj2wRTHhcbQGbsIpkmjlJRMCuaaoWmWnpWU9ot2FAoBQTBr8AmCWUNIPLeAgCCYGB4CAQciIAjmQHBF1QIBQTAxBgQCDkRAEMyB4IqqBQKCYGIMCAQciIAgmAPBFVULBATBxBgQCDgQAUEwB4IrqhYICIKJMSAQcCACgmAOBFdULRAQBBNjQCDgQAQEwRwIrqhaIPAfoLTpzoUXMdMAAAAASUVORK5CYII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14" y="312738"/>
            <a:ext cx="2057400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395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Алгоритм </a:t>
            </a:r>
            <a:r>
              <a:rPr lang="ru-RU" dirty="0" err="1" smtClean="0"/>
              <a:t>вордстата</a:t>
            </a:r>
            <a:r>
              <a:rPr lang="ru-RU" dirty="0" smtClean="0"/>
              <a:t> Яндекса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5141168"/>
          </a:xfrm>
        </p:spPr>
        <p:txBody>
          <a:bodyPr>
            <a:normAutofit/>
          </a:bodyPr>
          <a:lstStyle/>
          <a:p>
            <a:r>
              <a:rPr lang="ru-RU" dirty="0" smtClean="0"/>
              <a:t>И т.д. Когда будут готовы все словосочетания из двух слов, взять самое популярное словосочетание из 2-х слов, порезать на слова и подсчитать количество показов для каждого получившегося словосочетания из трех слов.</a:t>
            </a:r>
          </a:p>
          <a:p>
            <a:r>
              <a:rPr lang="ru-RU" dirty="0" smtClean="0"/>
              <a:t>И т.д. для словосочетаний из 3, 4, 5 слов, частоты которых не ниже порогового значения.</a:t>
            </a:r>
          </a:p>
          <a:p>
            <a:r>
              <a:rPr lang="ru-RU" dirty="0" smtClean="0"/>
              <a:t>Собрать все полученные словосочетания вместе и отсортировать по убыванию показов.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1654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png;base64,iVBORw0KGgoAAAANSUhEUgAAAjkAAAMRCAYAAAAOY6eCAAAgAElEQVR4Xuy9DZAdR3n3+6hSCaDEiW0gAoTlFdigGDC2UbGbXKIE/GK0AaLChcoSAbSq8ILkj0AshGMD8SGAiXFEnAt4BRder4Cg9SvKXEFyd3GuIBFUsvIVsnEcZ43saC0jwCFYEBPHkErpds/X6enp+TrnzDlz5vzGRaE9M9399K/7zPzP8zw9veyUOoQDAhCAAAQgAAEINIzAMkROw0aU7kAAAhCAAAQg4BHon8j58Y9FbrtN5EtfEvn+90X+8R9Ffvaz+DCcc47I0aMMDQQgAAEIQAACEOiaQH9Ezqc/LfKud4k8+mi2wb/yKyI/+lHXnaICCEAAAhCAAAQgUL3IueoqkY99LEn6+c8X+aVfEvnBD0SOH/fPI3KYkRCAAAQgAAEI9IhAtSLnk58Uedvb2qY+4xkit9wi8lu/JXLmmf7n09Mil1+OyOnRgFINBCAAAQhAAAI+gepEjvbOrFkj8p//6bd0wQUif/VXIitXxtkjcpiLEIAABCAAAQhUQKA6kaNzcG66yTf5535O5J57RM47L9kFRE4Fw0qVEIAABCAAAQhUI3L++79FfvVX24nGr3udyO23u2kjcpiFEIAABCAAAQhUQKAakfMP/yDyG7/RNvfWW0WmphA5FQwgVUIAAhCAAAQg4CZQjcjRq6n0qqrw+Kd/coeq9Hk8OcxNCEAAAhCAAAQqIFCNyNmxQ+QjH2mb+/jjIk95Cp6cCgaQKiEAAQhAAAIQ6KcnRy8b18vHwyNre6wh9OR8X72xeX5+Xk6cOKEWi62U3/3d31Ur4oMl8RXOtJ+pN0R/Sb0x+v777/fae/rTny6vfvWrlX5MEZAV2kLVEIAABCAAgboTqMaTY4ucLjw5n/3sZ+XNb36zx/EZ6j073/ve9xJMn/3sZ3uCQx+f+cxn5E1vepOT+9uUXZ80xZfjqle+8pVyxx13pI7bn/zJn8if/umfqpXxwdJ4daUWGbeo9/9MOfKO9HVPfepTo+tvVwnYr9OJ2MHx3ypJe8OGDfLXf/3X3ifPVy9JXFxcTLSvRdVb3vKWqJ/hBVrsvOENb5APfOAD6l2K6o3RHBCAAAQgAAEIeASqETnXXitKCbQR64e2fsOx68jx5Eyr85cHLwvUD/EfObZ9OP300+XHem8sdWixsX37dmdTv/d7vyef//znM4f+ZS97mXz96193XrNDheE+YobhrKv+Sr0HSHtWzEPbpe0Lj7/8y7/0REl4aHu0XeGxb98+ef3rXx+r4za155e+Rgsi1/Fzaon+P6m8Jy2QOCAAAQhAAAIQ8AlUI3JmZkS2bm0z7mJ1VS9FzqZNm9QeoWqTUHXoUM+qVau8fx87dkxtq+Xvq5UmcrSn5TWveU3Upz/6oz9SL27+Lc+r83d/93fe59rT9C//8i+x8FGeyDn//PPVXqVqs1J1/Pqv/7r8/d//fWxu6tDU2rVr5Sc/+Yn3uRZRV199tdoJ47hor5K2XdvyoQ99iDkNAQhAAAIQgIBBoBqRo992fPbZ7WZUzors3+8G30dPjhYpYVjIFAamhydN5Gih8c1vftPrw1vf+lb5xCc+4f37B2rvrXPPPTfyJH30ox+VK6+8MuprlsjR+TU6VBUe2oOk2zcPfV5fp49z1C7t2mPzC7/wC97fWvj8xV/8hbz97W9X24CpfcA4IAABCEAAAhCICFQjcnT1v/3bolwcfkP6jcc6BKQ8FYljQCLnfe97n/zxH/+xZ06eyNHiRouc8Dh8+LC85CUvif42y2tPiw5bhUeWyBkfH5c777zTu1QnL++3hKD28GhPT3jo8/o6DghAAAIQgAAE8glUJ3K+8Q2R3/zNtgU6NHTggHZHxK3qo8i5+OKL5atf/arX/oc//GHZuXNnIZFzrcox0mEpfejVVN/5zndiffj0pz/tJQXrQych67yh0NuSJnK0HdoefaTl1LzjHe/wPDX60KG1hx56KH9EuQICEIAABCAAAY9AdSJH127uX6X/1qt/tLDQiberV/tD0EeR8xvqLcz/oN/GrI5bVZ5QuBoqz5Njllu/fr3Mzc3Fpo/Oyflt7bkKDh1SOi/YpytN5JiCSydK64Rp+3jOc57j5dzo4/d///flU5/6FNMWAhCAAAQgAIGCBKoVOdoIvTJKC5kihxZB1uqpXiYer1G7outEXn1ooaIFiz6yRI5e0fSkJz0pWtmkk3537doV680DDzzg5eWEhxlWcokcnVujQ1X60Lk0esm49hCZh06E1kvPwyNr1VgRtFwDAQhAAAIQGDUC1YscTVQv29ZeneBdNqmQc0SODgXdfPPNieI6rBO+tyZLDPyq2jRUJwrrw8yryRI52pOiPSrhoQWOFjrmoVc6nW0kWpvv6nGJHL3CK0wm1nlBOj/IPr6hwn2/aYT7DqhQ3yte8YpRm5/0FwIQgAAEINAxgf6IHG2evWmnDlfptwRr0aFXY+kjR+QU6WWayNEiaPny5VEV+qWCesm3PrJEzt/8zd/IJZdcEpXTuTE630Z7b9IO0wZb5OiVWeELCXX7R48eda6MMvN8dDva28N7cIrMgO6vWdo9Iau3H4oqGp8+JgvbxoK/l2T3xGoxTrsbHJ+WYwvbJCpl1ekVil1Trl5lhGfjlrlTMuM7JKNjfmqZTO7R1Zt2+6d72bfSNsxPyTJlWNyueZlaNinKXFGdkVNGZ2xbk8xyxrpEe862rOpNu8PrXYwlaNcsnhin8Bqrz16ZrHNLu2Vi9XZpz06NLTkHXDbEuuNoN7NPFovEtVGft8jcqRlpT8n2vHba6RjC7DnaLlB2zIxvSHvORR/adgcnHGOZxzFnVnK6zwT6J3ImJ9WXd97vnl7urJNotcgpkZNThE2ayLnvvvvkBS94gVeFfkfOv/7rv0bVZYkce5l3WRtskaO9UaHXSb/cUL9Xx7UlhH7poH75YHjopOPwvT5FbOCaTghkCI3ooVBOjIxJ3vXhzTXvuqA/gTBKFRjGTbmwOOuwb6VtcIiOUJB5vStsR8oDyR7ywu0lxZ9r9hQRObH+2JWYwqIDkZP5ULdFS97DWduWIsSdws3qi0sQucR1ZLNLzCUgF/n+tQt1InLyyiT63gHHTu48lKmOQH9Ejt6ywHiRnlq7LSpG4/eqhMjpJlz1xS9+US699FKvSR320eGf8MgSOfYbiXUejxYbWjSZWzuYQ6TfwRO+tdgWOfqlfddff73ofaj08e53v9vbksE+9DX6ZX/hgcip7ksQ1ty+ARoP0eiX87hMH1uQyKETmRN6ItwP3qhO64GiFH/0a9L9C7dYvfGy8YeE66GslET7l3aP+lbUhtC7ENkVtp/m9SrNzJojtshJaU+XCsfJNRauB7rT62E8EGP1GN6X6POyIieqo6CnJKv+lLnXlSfHQ2/P2ew5bH+jy37/yo6ZGuTIC2aLmXbb1ve8A47V36looQyB6kWO3opAv2Pm7rt9u7T3RnkvvNCUPkqInG62ddCCQQsHfdjJw1kiR+fP6Dclh4dr64Ys4K6cHL18XIej9KETj3XIKgydhXXZIodwVZlp3cm1oUBIipnsm3/WjTy9TvPB6v7lXF7kRDf9LVtkzx4zLFRF39zCIN0G/QyMh6vcD6lumGWLnCIPxW5ETlaYMAofhcKtpMjx684R2qYozHw4Z49dp54cc05rr9ycTHph02JhqvJztMh4mn3JHB9D6MbCph1w7OTuQ5nqCFQvckwRo/uhvRbKexEdfRI55tuO7f2jskSO3hhzUofagsO1t1RZkaNfJKhDZ+FeVPqNxXZCtR2u+tu//VtvGwmOqgiU+9XZtqJ8uWI5B2VFTnC9DgtsmrVyX8rb6PevlzbYImfR92QlvDXu8S3GLEvkZLdX9oGZFL7Z4izBMsOrlMzJKRjKNL10hfJ64qIpM5RTOLRl2VooTJU/11yzotyY5Y1Pig0dcKzqDkW9nRGoVuTo/ZbUsu1oVZXKhfG8OOYWBH0QOVpM6OXY2quiX7yn83HMPJgskXO38kBdeOGFEV0tRrQoKXqkvSfHbFMnMuvcHHMZubn7um5LbyOhk5Y5KiKQ9dDJbDJfQJTOA+hAYPhtKMeoDqktWgm+FfXNfshk2uA9Q3y7wiPLY9AZM7fIKdNeWU9Ocmqk5QuFD9nwfDtcaXOI8noigWAkZ2fORaPtArkk6SGbtEbaoijTu5kbBnXU38EcLSdy8r+nTlHfAceK7lBU2yGBakXOe94j8sEPtk3T75exll/3I1xlLsd2vcwvS+To3Bm9Kiv0uugdxLUnqOiRJnJ0To/esiGs137Zn72lQ9l2i9rHdQGBDm6yfsli3g6Tc/hw6TwMZoUb1gS5BuFDsUQuSvb4F+ubJwzybDBEjtf/9fN+foTDk+MSOMWYuUVOXnu6VLkHZlaiclGRUyDZOSFyCiZcOwSle5zdnhyX+IyEl5X4nreCr0joy7Otg+9fuTGrTuSoDO6UfD3urnUgUJ3I0e/E0V6cYPds5aYQlXyi9z2I97sPnpzL1QsJ9UsF9TE7OyuXXXZZzIa8Nx6be0zpvCCdBKz/v8iRtXfVxo0b5Qtf+IJXjfYw6bwb/aJAfWjxc/rpp0e7j+v29HYSbMRZhHon1xS5CbrqzSoXnnPfBHslcjbN6nyN5K/49gOmir7FhUG+DVoPunNy4kvHu2GWIXJUxngknjKWT5f15LQZ54VDUsYg4SlQc2V6jWzf7iWzBEvqs5k4Z3vBXBKTfZn5uCZ4hUFCxERiZYsKnu2RPYeKCoDyc7ScyMkbnxSh1QHHTu4+lKmOQHUiZ+tWkZmZtuVqd261PXeyJxWLHL0CSr+oT78EUL9nRm+5oAWFeeSJHDs/xtyFPG9oskROnrdmq2I4YzB05e7ktc/5ogQyboKZvzIzbs6Z5dq5C10lHieSjJNiQskR8d/t43jgdNo375kQvKunkA0uuxwP766YZYucttctySH0VHQucrSGS38/Uea7b+wp6niwJkNYRiEXs5yHs8sD2QuRE+MoQXiyUF5O+TladsyqSDzO8+QWvftwXXUEqhE5eiWVXlGlV1bpQ2/Oqb04KvckcVQscj72sY/JVVdd5TVr7leVJnJ0UrB+G7J5fP/73/e2bfhJ6JVSJ3V4SefJ2ILJ7l+WyNHXbtiwIXr7sa7rrrvukhe96EVeNXqfLb1vlnno5eZ6iXpeu9VNmebW3A6TmGGBbsRI2jJxK8fC+RAoFiryR8MKYzjeD9P7vtnhlnwbEkvItemJh3E3zKy56eCQJjbKPjCdgiBtCXna52lfJZdAMepIe5li7POiHggjXJglcgqFqzLEWZEVVmXnaNkxM5eQp794sswScuM7UDCBvrl3z/r2rBqRo3fXDnb79rquN5ZUosB5VCRytCDRK6p04rAWGvq44IILnOJAb92g94oKD32dFhOvfvWro89uuukmtTOF2prCOPRLBV/5yld6IST9BmQthnRb5i7leSLnzjvvjPax0lW/7nWvk9tvvz1qxfbm6BM6QVm/60e/N0j3T28rob08WvxwdEMgYxVL6k0sW4xkvhwuNLVLkZP2Nt3CLwPssG9m7kwhG1yiw3hZYlhH58wKiJxYe8dkomW+vbp4WDFNEBR+GWDWNE0RKGVWP+W+8Tho3xy3vGRvM/ck2f+UkFrq+31cAIp8/+xrio+ZbjGvjx29DFDVW0TEdXNnomznBHovcuwX/+kcE5VrotRFX0WOvZ9UWUT6pX22aDDDWln1me+0yRM5uh69bYTePiI8Dh06JC996Uu9P3W4TS9h1zudZx22OCrbX65vE0jcCDPd7fm5BKmJtGHyre2J8Uwp6MlxCRSnmPD718u+RXUVtSHNrvCh7vAqmPMylkDsZGbN4tz2PiAfkPfIe4I9EtKSZF2CJjO041iRU+ohWGjZcruvRbeWiNNJfx+U+14Q99TZ/c/ikR0GS7aWPUfTX3hp1lQs9GaW6HBbB5KOa//o6L3I0W821kJHH1rYqERf9frfdBA650Tn7+hDvyjwhz+MXav3eXrb297mfaZfmKf3nLIPvTw89MSES62rEDm63T/90z9VC8Y+GAtdhfZoD9DOnTtFr4QKD+1R0vaFbzjWXhotSMxDe3O0kAn7oD1I+qWD4aGFznvUSjUdegvrCc/psNXU1JT35uTVej8wDghAAAIQgAAEPAK9Fzk1AWuLnFOnTuVaZq7CcnlyTOHy10rInQh2VdcJzfp/4cqo3IY6vECLIP1yQt03HSLTokrn7xRd6dVhsxSDAAQgAAEIDCUBRI4xbEVFzlCONEZDAAIQgAAERowAIgeRM2JTnu5CAAIQgMCoEGisyNHvxdHvx9H5LDqkc8899+SOabgpps5z0S8NDHcSzy3IBRCAAAQgAAEI1I5AY0VO7UhjEAQgAAEIQAACfSWAyOkrbhqDAAQgAAEIQKBfBBA5/SJNOxCAAAQgAAEI9JUAIqevuGkMAhCAAAQgAIF+EUDk9Is07dSWwNHv/FdtbRukYec+++cH2TxtQwACEOiaACKna4RUMOwEEDnuEUTkDPvMxn4IQACRwxwYeQKIHETOyH8JAACBhhJA5DR0YOlWcQKIHERO8dnClRCAwDARQOQM02hhayUEEDmInEomFpVCAAIDJ4DIGfgQYMCgCSByEDmDnoO0DwEIVEMAkVMNV2odIgJH/+HjsvE3rpRvxWx+k3zq4U/LOv3Zw580zr9U3vf335DNZ6V0MHatyOs++zO58bf1tV+Ra856rXyxbBtWfV7xjV+Wb3/kVX5Nf/v78rw3fbZda3guLHfhx+SrX3qrPDu44uDVvyBv2Wf0LWOcchOPv/ddee1lD8iRWB0r5HMHny8v15/Fzp8mH7rtQnnzM10NPiGf2fbPIpPL5dpdj/gXrH+hnLjuzODiR+Ud6+6Vfd5fafUH5247TT5y2WNydWDDw/vvkoldy/Nt8mxtl/NtN/4+dL+s3BnYZtoX9vG8c2Rh97MknBZfu+GgvHHesDWDc+6pTm2zK47VEzANOaf1T9LGZrkaszvl2vuMRiIGKeOV29GcC3o13wqPWUY/LFs23rRObh7X9mteFpdwznY6joXt7QJwT9lmfI8ka26Y56zvute1tLJ2ObPsE4LI6WJeULQZBHyRc0iuioma8G9fnEgoVjxRIW0BFENgXesJjZR6ss6ZbcSu043pNt4vF3hCy2Xb/b4IE932Z0QuFLn046EoC4VWL0VO2g3Nv/FIePP3HqLSFhsxbuGDIRQFftkHd7xUvrxBvIfGka3+Q8QTLXMrfEFhPzR0nfaDfNtD8uB9ywPRk2FT5gPIVe5xX7SJFkNK/JyntOf1oYgLb7r9EDkZttmC0ujjOZrjP50dCMmsOrLG5skW7/ZD3jle3d4uSo9Rynzz6skbM7/f7n5YvEy77Hlunittf53nWBbbtHtCFtPgu/s+kVuc3+3OxwOR0+0Xj/JDTyBT5GSKDKvrWpx8ZDzmOWlfkSGAstrwxIohwGIix0ZvCKCg3KU33C+3y+dk35vGPK/Pxi+pMsolEgm6jNEr5slJuaElBIh+MDwkFzm9OfEbmDbJEzP6Ibz1ibhHxfs1F9TjCQyjfUvk6Af5LvUr+sFdwTVZNtl1uQRUxCppw8Ydjyusv6ZEmXrwqwfdaw+oi+cl8ih19SXJ8wDEKs/gHNXzdNmfOhbhL+ZwrDLGRnvacm3LGveSVLLaKjPfgmszxyyrvuNKsN96WsxzF/WkjI3DMsc6YBt6UmPzI68efT5N5GSWzRCdqhwip+T3jMubRyBT5CSEy5Ls/d3nyd1Xh2GoNo/vfPZl8op9by4vcrLaeK4ZKvPbevEN3/ZFi6cG7PNBOC0UR38/Lh+9QuTPv3SJfP1336ieum+W299kiqb08exK5OhftLEHQfJh2W7ZcS4sf73I5YmQWBD6yhQ56kG+7QnZ4ZUPRE6WTavKhN605ZYNOkzm3aDPlK/p0NvWFbJvpyXAOv3qlAolGLY5PTk6vOgIHSbaCK/JGBvXL26nrVmhyhJQsgREmfkW1pM1Zhn9ePmdhjfRaX5K2CVPEKaNQTjPK59jKT9YSrNNCWHnzQ3dzoGn+95FJyu73nBeZYgcNT6InBLfMS5tJoHh8+QE4TNPAH1GLo1yhJKenKsefq+cCMXNl86WfX/4kOUZqkjk5P1qizVbxpNjFHT9EjZ+pR95xoVysydeuvTkeHU+IhsjL5TLm3S2PByKmwNPli8nPFBdfHdyvQMptqWGq7QnxwglZvXvmd16crrot100l4MpKot4tDLGLMvLknjoxw1NDanm2l/nOVaWrZmXl/b9S3K7PPSG5gnCWFFETg+/ZVTVRALV5uSEIsTMpQk9MAXyfhKhLMOTJPH8ID+p2PLkqDyj52gP03V3+knQnjDqgycnSBIslZMjYfKuedOyHrLmzS9V5Kh8i/Ur5Jbr7LydDnNyrDwLP6k46U3y8lxUaMxLQjXFVbdfmjwPhpHrFLMtIyfn5WadWf0LRM61zrFRHUuMQcZ4VcmhzHwzbE4fs6x+uB6qoUDJDp2kJrfXeY51yLa9+CAUSHlMfyAbYosWTGGVV9YIhcfm5KN4crr93lF++Alkixw7JNTJ6ipfmFx/l71iy052Dld4GW24VldFK6bCev0xePENX5ZL973WD6WZYiYzkbkiT46uNuaezltdpZI8V6kQz7y/gukiL+lY5bd4h+n+N+pJFTkPyHPDhOdMt3dGXbFy8RUzF+14oWycu9dPSjXFjPmgyvIElP3KZP6qzbDNW+1jHFY9bY+DDrG1VwTF+jcePFzSxsbZz5TxKttv+/q8X/dF51uawHN6H8NVfdb8tUIv4eoqT2QeN1baJUS5HXLRndQJ6tqrlDIGA59jJb7LeWPk+i574TgXl5BN4BVy3gfsxPjQVl8giRoPwlXdfvEoP/QEeE+Oewhzc3J6NvJZ+To9a4SKOiLA2HSErWihXorhom3W7bo0Bj1ig8ip24BjT98JIHI6Ezkr1x3s+1gNY4MnDnpvW+r4aApnOHQ8BXILwjYdESInd/pwQdMJIHI6Ezm9mxd4C3rHstc1MTa9Jhqrr0feikptHPLKETlDPoCY3z0BRM6gRU73Y0gNEIAABFwEEDnMi5EngMhB5Iz8lwAAEGgoAUROQweWbhUngMhB5BSfLVwJAQgMEwFEzjCNFrZWQgCRg8ipZGJRKQQgMHACiJyBDwEGDJoAIgeRM+g5SPsQgEA1BBA51XCl1iEigMhB5AzRdMVUCECgBAFETglYXNpMAogcRE4zZza9ggAEEDnMAQhAAAIQgAAEGkkAkdPIYaVTEIAABCAAAQggcpgDEIAABCAAAQg0kgAip5HDSqcgAAEIQAACEEDkMAcgAAEIQAACEGgkAUROI4eVTkEAAhCAAAQggMhhDkAAAhCAAAQg0EgCiJxGDiudggAEIAABCEAAkcMcgAAEIAABCECgkQQQOY0cVjoFAQhAAAIQgAAihzkAAQhAAAIQgEAjCSByGjmsdAoCEIAABCAAAUQOcwACEIAABCAAgUYSQOQ0cljpFAQgAAEIQAACiBzmAAQgAAEIQAACjSSAyGnksNIpCEAAAhCAAAQQOcwBCEAAAhCAAAQaSQCR08hhpVOdEvjC7X/VaVHKQQACEIBAzQggcmo2IJgzWAJa5Lz+0tcM1ghahwAEIACBnhCoh8hZ2i0TqxekdWpG1gfdWto9Iau3HxIZn5ZjC9tkrCfdpRIIZBNA5DBDIAABCDSHQD1FzvyULJtclOljC7INddOc2TYEPUHkDMEgYSIEIACBggRqKHKWZPfEapmZOiYLKJyCw8hlvSKAyOkVSeqBAAQgMHgC9RM5nhdHZM4IXYnMy5T6cE+M1xb/GjvU5f29XVSgSx3jbW+Q8zozRGa2EdStq4jVFxiwZU5OzajAmiPM5l2R+Dylbtf4W+1tmTsluqlMBgk77X6HPCz7vWo1b4Ns2DfbNqtPfjhxjTVOg5/Q3VqAyOmWIOUhAAEI1IdAjURO8CB25uD4IkE9Uf0HvvnAjT18retMwZQpcnzv0ULLr997gM9M+blATsHSkgkdSpNkLlFS5GTUnZgHGf0MhJ6TgX0uq9/etYH9Yy5eKWFCm/NESxYPrYnlUdVnWnduCSInFNSzsin2Q6NzppSEAAQgMCgCNRI5vldljechECsfp6DISXiBjAe6LUhShVJ4k08TMhl1hqNYtO4xa9i1/a2JlETrggy8KrNsNEWOPe0yzhl90mPUkilZ3B5PFh/UJO5lu4gcRE4v5xN1QQACgyVQO5GjHTXzU8tkctFcVZX3gDfCMTFPkOlFKVGHNyZByMcTR/Fwz/h0kC/kCGV54aU1hofHFe4yw2jG+Mc8SGW8PAlxZPTbsyXFft1Gwj4j1GXaEImcTTI7sSStWZFN1oq4wU7l3rSOyEHk9GYmUQsEIFAHArUUOWH+SRSayQrVmF6TLE+O9prY+SeSktfjfLiHy9sNsWSKGe/ZEOQTHVOejlAApOXtuEa/b56cIPTn2T8jU9EqtnxPztT0oiyMLcSFXB1mco9siEROQvyZc8WR8+UQjH4+lS849dsQokMLcUskxnKcskKrWblReXlnRfOvvO9bRrjKmfeW0k/v9Q9pOWklcu16NL5UAwEIjBaBmoqcIC8mSmy1Hr6d5OTY4xp7IMTzZtJzfrwnWTt/xxY5YZ2myDGvt/OJCnlrQhGSwaBUTo5hvwo5mUnengdtT5YnZ0Zky5TMzrhylZrxxYmLHDscl5HzlZkzpaeNlb+VleNUWOQoe8zcqLw2zLy2zNc0ZImcLAaOflrzP+6tzPOuNi8c2oxvCb2AwPAQqK3ICcXE9jUzMr04pX4J2yueghug88ae8ku7gIfGX2eUszopDIkVCVd59Zm/WFNERGibVWfcG5DCIOFFKGh/8AAKvQzj03MyNTMZJWDHpnFg1xpX8vfwzPdcSzNFTlYSupqj6Wag4dkAACAASURBVPlU2SInkeNUUOSUKucU1GECun0yQ+RkMRjLE3PhdyEl8T0zly136LgAAhCAQIJAPUQOAwOBmhDIFDkZuU+tJWNFnqsvqcLFkePkzOOyQ6tp5QzvR+YPAEvMx2zOEDlZ+V8uT2VmTlqeJyfj1Qc1mS+YAQEI1JsAIqfe44N1fSbQb0+OM8epgCens3IF86+ycnK69uSYA5oncsxwlRVS7vO8oDkIQGA4CSByhnPcsLoiAr3NyTFEhVO4zLhznHJFTgflrKT8zPyrzMTj7nJy4rlJRXPt9GAjciqa8lQLgUYTQOQ0enjpXFkC2SJHP2tT3qjtPYfjy/Xbb6sOz9mhpO3izHHKFTlZ5awQjwdAh7pasmSs8srMv+podVVA2rma0JWTFq7Gysq1I1xVdv5yPQQgECeAyGFGQMAg0Lj35DhFR96Q5ywhzyvOeQhAAAI1IYDIqclAYEY9CCBy9DggcuoxG7ECAhDolgAip1uClG8UAUROo4aTzkAAAiNOAJEz4hOA7scJNE7kMMAQgAAERpgAImeEB5+uJwkgcpgVEIAABJpDoDkiJ3VlS8b+OHoc01bLuF5itmVOTs3oN55llEucU2tbwrcE57aX8SI35/4/GfsFpe1TlLtyp21DbD8l6+3IPgRjZUxDvhNa5HBAAAIQgEAzCDRE5GS8VCxzT6GMd35kvvSs0z2MSrSXsbdWYrdyp63BJpz+tu5qj6pFmdYbcUrGHkpZ+ynZm592tGqnGV8aegEBCEAAAsNBoBkip2+7dwd77thCwRNSwbmsPYyyhFNh8aEnVtZmna6JZ1xfsJ3u9kUajsmPlRCAAAQg0GwCjRA5Cc9GbMwyvDxZ+/B4O4zHX0Y2Pn1MFraN+Z6R1oQcW1C7cXtttd/GmrmHUea+P3mvuLdf8mZvwmnt2JwItwXXeyLHrqvAvkheP+3QX/PCVc3+utM7CEAAAqNFoBEiJyk6zEHMEw+mOMjweJhhL08ApZTr1JOj1ZKdRxPmvOSFhlK2DJjS4SlPhZXz5Dj3RdJSbrexCWWeTaP1PaK3EIAABCBQQwLNEDnOvJtw36Cs0E6JHJnY3jllc3JMW+xcGVGv3J+RIJ25PUUycnLi+/946iMuurL2KcoNV82491PKzG2q4czGJAhAAAIQGHkCDRE54YO+HYbxVzTl7I+jh7/M6qrx6XaIqqs9jEI7jZCTPRVTkon3eNdZ5RLXxlddxfYpsr1QZtmgT679lFTSkUwu2v23QmQj/3UCAAQgAAEI1IlAc0ROnahiCwQgAAEIQAACAyeAyBn4EGAABCAAAQhAAAJVEEDkVEGVOiEAAQhAAAIQGDgBRM7AhwADIAABCEAAAhCoggAipwqq1AkBCEAAAhCAwMAJIHIGPgQYAAEIQAACEIBAFQQQOVVQpU4IQAACEIAABAZOAJEz8CHAAAhAAAIQgAAEqiCAyKmCKnVCAAIQgAAEIDBwAoicgQ8BBkAAAhCAAAQgUAUBRE4VVKkTAhCAAAQgAIGBE0DkDHwIMAACEIAABCAAgSoIIHKqoEqdEIAABCAAAQgMnAAiZ+BDgAEQgAAEIAABCFRBAJFTBVXqhAAEIAABCEBg4AQQOQMfAgyAAAQgAAEIQKAKAoicKqhSJwQgAAEIQAACAyeAyBn4EGAABCAAAQhAAAJVEEDkVEHVVefSbplYvV0OJc6Ny/SxBdk21i9DaAcCEIAABCAwGgQQOf0aZ0/kLEjr1IysN9ucn5Jlk4sInX6NA+1AAAIQgMDIEEDk9Guo00SOLMnuidWy0DolMzH10y/DaAcCEIAABCDQTAKInH6Na2GRMy9TyyZlj2fXFpkLPT+JcJc6d2xCWoZ3aGn3hKzevialjBEWs20x/06zM9X+fgGkHQhAAAIQgEA5Aoiccrw6vzozXCWBMIl7dTzRMjMlxxa2yZirfOwzJY4mWrJ4aE0QEvPFkqrY9xB5YbGgHURO5+NISQhAAAIQGBoCiJx+DVWRxOOEkNFCpSUTOjFZHDk9xvVrlCBqyZQsbg/yfsrUhSenX7OAdiAAAQhAoI8EEDn9gl0k3OMUQkGYKVPkbJLZiSVpzYpsCsNX2nPTmvC9QF4fDS/RGtdKryA05rBhi/YGeWUcidP94te3dsxwodlog1bBeV49PyDqH0ZYVIL+b5mTU1GSmD93th9KnyPJekx2llexb2M5LA01Y84lwuV5+Iv88MurYyjOh98f/VUzv1d1Mb6MfcFcHZ82ni116YfbDkROv8ansMhJERIZ4aqp6UVZGFuIC5FeeXLCMJeV/9MvbP1vx/UlDh9Cwy90/AfRIXWvDRPdwxtc2LcSIqfgDdtvU1hBmDqZGzLnAtGiBloWirwTIxQ5BedR/+8FPWox5DI+LodUOkGUZ9mj6ruuppR9iJyueTe2giIix15plRdG8s7PqF8HUzI7Y+ft9CgnJ7RhpEWO8oMlxMEwzlSXgLH70WuRE4goGZ5ffv0fWfeDY/jmXMmxHhGRE3m45kQma/i6kHL2IXL6f38YlhYLiRzdGdN1nbEiSl8a3CTWhL/KnQnF4QsIy6yuir+0cCTDVZY7Nt0DEk5AM+TTHpvo5Y/mr1XbTR+ds24g0XVh3YZb2Zz3RV3HQZiq7cVxfXl6LHISD7K8Pmaxs8JmYdjN47cmCKnZfQrZOW7OsbCd/f1Q34FoXBwP70SoxfTylR2noiLHrrcfc64EN333mlomk3sKejxzRU5KGC/xfdmiAq57ZE/wZYvP7yxmaWHCrFWtBfsWTcOg/TV6joq3GGTR9nRZ4eO2/XnflbLzzPV9L2Cf+UzaoljvUazVPWd6zXbZ7kW9TSahzWljUrRPwRjEvuNqBU3m984tBghXDYtIws4+EcgKHVgPzCiXxXr42nktwRd13Lu5LfqvCAhv1K5zgWhRT20vtBTlzMSuHWsL4oIip5hnIO3Gr/FbOTlFwgw5Nif6mMlOjNygliypPKGZqTA0Yo9BypiErCzB5z+c0/pnixxbCFpzpvQ41XjOheNRhJunT+1waMbXNi0nJ5rPSS5xEdWeq74wSAm95n1Po/Zyvsc2iyJ3pFgIL5i/plfTmivO/lV0P/DMz7MviC6E+Xh6gYt/T9LpRZq5PUYFxyStT7H27O94zvcuZTwQOUUmKteMEIG0h7zxayXxEPN+wnrJvJ6QGWt5/3Z6TDK9KeYNY0xaamXd4vghFceP/6rxxVLFIqdI4nEBkZN86BXro9vbZDyEEq7/ciJn0fY4ZIjNsfDGmwi5pXgJOhU5iW9ZDeac9WDP5qbmpOu7kXb3KOrJMUR8lgjQ34iwfW/+qNWm0XcyzBEqMs7h9y2yO8eDlqnj4vloeflpMbEdY9/7+4GvcXLsS5vLxmKFUmMSE0WOPpkiJzW8V248EDkj9Pimq0UI5Mecnb9WjZvBrGyyknvb7Wb/0m23PTc1o14JoF4KMDPZXtXk3cO1x8HqR0FPTuwBkPp27d6Gq7JEjquP4S/FbJHj978t9rzbdXwFWOJvl3g1whL2zTyxAs1rMFhR0q4r5p1L3PiLjlOd51xn3OJjk/K9KypyYsVdoREj3yvve1hK5OSPc/YdxZ6T1o+hWHK27YXyFJvv9VXzrpL7QeI74rCvgMiJf8fTw5ux70pqn+ICJj6POhsPRE6R5x7XjBCB/AeO89dqTz054zLuvdTRd9dGS7eNX6r+UlQ/xq9vgu1XBWQNlUvA2Nf3S+Sk9DHT02U8NLxEeG/JVuDVKihyAla5HokYFitclbAx/cZebJzqPOfituVyq9iTExfq6dx74skpMs5ZX7fUJfKmYI5X4BYMFd0PithXQOR05slJ61PGd7zD8UDkjNDjm64WIVDggRMl4tkJwSlJrlm/Hl3nIi+FmYOiN3YNf8mkJdM6fjlaXe77EvLUm2ToiUnpo5UD4v+iS+bkbD8U/rIvJ3LGMnMh7HniFjnhO09Cpu33DeWNU4qwzBSrdp3Fco7sX8+eGO5kzjnHYyyRaByfXznzsagnx+SSYns8J6dk7lxaTk7ozQvCsslxzu5feL3b4+jP2/Xz8Rwmp8ip6H5QxL5tY/F513lOjj0mad9/k2n4Iy/4ji8G7/cqOR6InCLPPa4ZIQJFRI7GkRMXTl1BpYtaL2O0V4ukJEoqt40XqkpdfeFyP7tGLhGK6fBlgAVycqK+FuyjF0VL5WM9VKKH0PvVio/3evu9tR8oOSLAa6adRBlfIZIjcjyvvhk23CLT6l1V24N3AY218sapE5EzmDkXCWtDaGRxi/+qLyhyHHM0ltSaOJ8U+e6VPnnM7O960t6scd42ltU/V/jJ74gtLuwQdCLnrpL7QXH7Yt9H5+oqx/0jb/VVajJ42nfcf4liJ+NRncj53nfltZc9IEfOO0cWdj9LzjIm6tduOChvnBfZeNM6uXl8hJ6fdBUCVRPQAmGTyGz0puuqG8yr3/KC5F3O+SEm4BjrSudj0R8kFSKttH89sLvn9uUxzzvfgz5lVeHob3UiRxniFjOPyjvW3Sv7HOKn4u5TPQQaTkA/ZDyFI0VeONsvGNHLxlQSUWq+c7+MoZ0KCfgPuPZ7YKqejwN+oHqe0/p939oDXIV9eczzzlc4/VLGo1KRIw5vzsP775KJXY/hxalyrKkbArUi4N/41Pvs1Xs1amUYxvSSgBc+1MPcLzE7yAdqL8ENU115zPPO97+v1YqchDfnCfnMtjvlWtEhrCfLLu3RSfR5hXzu4PPl5RJce194Qfi5+jsUT+tfKCeuO1N9YNarQ2O2tyisK6zDOh/WJ/r802V/ql3BucJeqLCdFbJRHpF9QV/iYbrgmrCbZt2RXSYDy4aY7ZqbPjLY5bLp/ySkRQhAAAIQgEAVBCoXOTFBcvEPZOXORywvjit8FT74bcET/N1jkSOBd0k8kRMKhQy7yoocNXK+sAnFx2nyodsulDc/024jRXxFYk5Pgfg1Sdtz2CFyqvgeUScEIAABCNSQQPUix/DmeP1PCASHmDh0vyeGLtrxUvnyhif72GKfPW7l9XTjydEepYfkwfMekyP3VSRyzD4H/fBEjyT76YfzxBdBEiRvp4och+2dsov1vYYzFZMgAAEIQAACJQn0ReRE3pzIo2FamRQ5zrwd++Ed/B3rbyQmrBBQdFEyXPW5yUfkI3K2bJy7V64tKnJsyKmenWwBd4v8s5ef5Do8EbQqW+S4bD/HlfPkEoiJRk2BV3IWNfHyDjaCayIG+gQBCEBgmAn0R+RE3hzXg7QTT07g3YnId+rJOU0uum+5XH3wbHlY5woVFTkOz0zM6xTZld63NE9ObDIlwnL6bFhniu14crr/Pjre2lpq48HuLaAGCEAAAhDoAYE+iRz/wfygGX7KEgLhgzzKkbETh+2edyhyVDW+OBE/IboqkaPaiefkpCRARwnDablHhshJtb37nBx/6X+YN6QaSginJr8GIG11QP7bhHvwfaQKCEAAAhDoIYGKRY6xyqdMSMfrYNYKoV6JnJTEZq/6rIRoq/0CffvQqgfkWvUCRBFDPJjtRFVmrSIzRU6W7d2trhppkZOx907mK+utV8BHm+uF42q/sj8zHJb3JlbrfFSXvc2ENU8L73HVwzsMVUEAAhAYIIGKRc4Ae1aLppvs8agF4J4bkRmWigmg5D5KM1PhZpG2SEn5297qwN7lOm1PHWN3Yr0XkXojmbfrebR3Utp+UYicns8XKoQABOpNoFKRs3LdwXr3Hut6QuDEwXU9qacOlXQkcuZEJicXvQ33vDcNp+b06E2zzbcRp+1/VcaTMyatZS1ZHD8khw4FnhxETh2mEjZAAAI1IFCpyKlB/wZsAp6cAQ9A+eZLh6v8JsydhuMbGMZNsDcejO0SHW1aF+78a5uf3JhwbmpGWuq/qZlJ2R6KHE9nmRtIBvXgySk/HygBAQgMNQFEzlAPH8b3nkDRxGMjEfnYhLRWe1tQy4J25WQIJc/e4Hz6buJFPTnjMn5ojbROtWRpYnVM5IRtqC3L1e694m2rsAeR0/vpQo0QgECtCSByaj08GDcQAokkYpFkGMtcbRWKjPEgHJUjUqz6256fpKdG59yMeRvPmSKm7enxPUFmfpDeNyg8n1bfQKjSKAQgAIG+E0Dk9B05DQ4FgdyXAVrCI291VRSK8nsfDydtkenpRdnuOYN0zk5BT05UZ9wW5baRyT0qDTnaELN+m+YNxRzASAhAYOgJIHKGfgjpAAQgAAEIQAACLgKIHOYFBCAAAQhAAAKNJIDIaeSw0ikIQAACEIAABBA5zAEIQAACEIAABBpJAJHTyGGlUxCAAAQgAAEIIHKYAxCAAAQgAAEINJIAIqeRw0qnIAABCEAAAhBA5DAHIAABCEAAAhBoJAFETiOHlU5BAAIQgAAEIIDIYQ5AAAIQgAAEINBIAoicRg4rnYIABCAAAQhAAJHDHIAABCAAAQhAoJEEEDmNHFY6BQEIQAACEIAAIoc5AAEIQAACEIBAIwkgcho5rHQKAhCAAAQgAAFEDnMAAg4CH/vYx+Q73/mO/PSnP4VPBoEnPelJ8uxnP1uuvPJKOEEAAhCoHQFETu2GBIMGTeDDN90kT1YP78suu0ye9rSnDdqcWrf/b//2b3LbbbfJE0oMvmvnzlrbinEQgMDoEUDkjN6Y0+McAu9617tkp3pgn3766fLEE0/AK4PAk5/8ZPnRj34kNylh+OEPfxhWEIAABGpFAJFTq+HAmDoQ+MM//EP5sz/7M3n88cfrYE7tbVi+fLm8853vlD//8z+vva0YCAEIjBYBRM5ojTe9LUBAixztmUDkFIClLtEiR3u+EDnFeHEVBCDQPwKInP6xpqUhIRCKnP/4j/9IWnz8f8n/OP9qOezsyxvkCz+6Rf5Hpf38f+Xy018vn4/a6Eeb2R36xV/8RUROpWNO5RCAQKcEEDmdkqNcYwmEIucnP/mJU+S88sWH5ZqTlphR4sf5eU8pHZf/9coXy+FrTsot1SqpUlb/0i/9EiKnFDEuhgAE+kUAkdMv0rQzNAS0yNFJtI899phD5Nwql1yoRM4PPy4Xm2ePp3ze014fkCsuOS7X3LFVVvW03u4qO+2000QnaxOu6o4jpSEAgd4TQOT0nik1DjmBUOT8+7//u0PkzMirLjos7/q3j1kix/r8uP77nfJNr4aXyJ8d+YpMRcrkgFz5tMtkNqp9k9xm1pdWVn/+4bPkXXKZXOYVNus9LjOv+p8im89VScBBzZtuk3/7WCDFDlwpT/ML+Yd37lxV5iJ5p2+kf7zkz+TI/yXyP119TBnXX/7lX0bkDPmcx3wINJUAIqepI0u/OiYQipwf//jHTpGz/iXflJ0/+GhC5LQ/PyBXPX2TyOwP5KNaYxy4Svw/gzJKrKx/q8gn56dklf53rL6Mst616l00N31T5rViitWrRM76l8jOb24K2vHrOepde9Rhz1FVzbwvvGwbEjZlo/yVX/kVRE7Hs42CEIBAlQQQOVXSpe6hJKBFzg033CAnTpxI2v+dvfL6l98tf3D0RllnnjU/T1xzUK459/+UC772Bdn8bFVIn3+HyM1f2CzPtq/NKit222a935G9r3+53P0HR+XGwLDv7H29vPzuP5Cj4QeRvQ57zD6l9TFlNFeuXCnXXXcd4aqhnO0YDYFmE0DkNHt86V0HBEKRo7d1SBxKAGx8xd1y1beTIif6/OA18ryPXiBf3adEjFeBEiAbXyF3X/VtX4Do83/9avm2/sOuL6vsc+y2zXqtNnSzZl1eO9fLt6IOvVje99V9keiK9SlxrSr0uk/59joOva0DIqeDiUYRCECgcgKInMoR08CwEdAi54Mf/KA8/PDDSdNPzMplF39Lrlz8kPymedb8PHHN1+XaNR+TFx+4TTatFDkxe5lcLR+R2/w/4vVlltX1/D/yO1HbZr0nZPayi+VbVy7KhwLDdDsXf+tKWbzyhGrji/K6oH2RuD35NiTrNrt+1llnybvf/W48OcM20bEXAiNAAJEzAoNMF8sRCEXOQw895BA5Sqi88ltyxX03WCLH/Pzrct15bxP5xH1ygxYcX79O/D91GX1uTibD8ifs+rLK6qrOk4+/+G+UoFkpJ27bJK/84uvkb5SYUX8p0fRKeZ9cH/xt1CNm+34db/u/z5fr/0YJLKWzVEXxPiVs8uv+1hVBfywqZ599NiKn3BTjaghAoE8EEDl9Ak0zw0NAi5wPfOADsrS05BQ5b3jVPXL5vR+Ul8U8ObdJ7HMlFN7wqvfLPd4158t7v/J5tSbK/MyueoPsDut0ldVixDu+Ie9+4TbZb9brnVNC5A2vkntWb5D9+4Oz7/2KfN5XMd659/vGyPnv3S0b9m+Tey6/Vz6oO+G1Z/Qp1n7Q7Ibdcq93cfIYGxuT97znPXhyhmeKYykERoYAImdkhpqOFiUQipx/+Zd/KVqk2HUn/rf83uQ9sv2eD1gCKeXzYrUGV52Q//17k3LP9nvkA24tUqq2Mhc/5znPQeSUAca1EIBA3wggcvqGmoaGhYAWOe9///ul9yJnn7zxd5TI+db75f8wYZxI+bwUsBOy742/o0TOt+T9scpLVdLRxVrkvPe978WT0xE9CkEAAlUSQORUSZe6h5KAfnvvVVdd5W086Uw+rmWvviv73vxq+ce33SV/0keRo5OO9UamH/3oR723RHNAAAIQqBMBRE6dRgNbakFA70D+8z//87Jx40bRL7rjSCegX5i4b98++a//+i9v/yoOCEAAAnUigMip02hgS20I3HjjjfLDH/7Qe3hzpBPQYvCpT32qXHPNNWCCAAQgUDsCiJzaDQkGQQACEIAABCDQCwKInF5QpA4IQAACEIAABGpHAJFTuyHBIAhAAAIQgAAEekEAkdMLitQBAQhAAAIQgEDtCCByajckGAQBCEAAAhCAQC8IIHJ6QZE6IAABCEAAAhCoHQFETu2GBIMgAAEIQAACEOgFAUROLyhSBwQgAAEIQAACtSOAyKndkGAQBCAAAQhAAAK9IIDI6QVF6oAABCAAAQhAoHYEEDm1GxIMggAEIAABCECgFwQQOb2gSB0QgAAEIAABCNSOACKndkOCQRCAAAQgAAEI9IIAIqcXFKkDAhCAAAQgAIHaEUDk1G5IMAgCEIAABCAAgV4QQOT0giJ1QAACEIAABCBQOwKInNoNCQZBAAIQgAAEINALAoicXlCkDghAAAIQgAAEakcAkVO7IcEgCEAAAhCAAAR6QQCR0wuK1AEBCEAAAhCAQO0IIHJqNyQYBAEIQAACEIBALwggcnpBkTogAAEIQAACEKgdAURO7YYEgyAAAQhAAAIQ6AUBRE4vKFIHBCAAAQhAAAK1I4DIqd2QYBAEIAABCEAAAr0ggMjpBUXqgAAEIAABCECgdgQQObUbEgyCAAQgAAEIQKAXBBA5vaBIHRCAAAQgAAEI1I4AIqd2Q4JBEIAABCAAAQj0ggAipxcUqQMCEIAABCAAgdoRQOTUbkgwCAIQgAAEIACBXhBA5PSCInVAAAIQgAAEIFA7Aoic2g0JBkEAAhCAAAQg0AsCiJxeUKQOCEAAAhCAAARqRwCRU7shwSAIQAACEIAABHpBAJHTC4rUAQEIQAACEIBA7Qggcmo3JBg0UAJLu2Vi9YK0Ts3IetOQtM8HaiyNQ2DICXjfqxmZOrYg28aGvC+YX0sCiJxaDgtGDYwAImdg6Gl4BAkgckZw0PvbZUROf3nTWt0JIHLqPkLY1yQCiJwmjWYt+4LIqeWwYNTACOSKnJYsTayW7YcMC8en5djCNhnzym4X/9S4TKe54K02lnZPyOrta2QuDJHF6hHZMndKZnTsLFZuXqaWTcqeLXNySp+cn5Jlk3vaRoWfS3BdDOgWv608O+xBSLNLX1e074lrjf5l2ZrVhmWXZ3bUf/XvNDZhuXD8gv7OTy2TyT0dMkqbuAkbg/plSXbH5lP4eVCRXc7rl/hjn2hLl90ks/pcYk6G9QbzIepz2H7K+aj9ouXtuVDku0C4amD3uxFoGJEzAoNMF8sQ8B8Ci9PHZMFMEvAelGIJETN3xy+nLvAFiX29aYItViZasnhoTZAHZNVjXmv8e40WRgstX+AE4iDe9mIgsorVt17XEbPDZpZRj7N9g1WsqhL1OESdk29CmOo2WjLhiUzXuARsxM8HUXpUpmbDnJBQFLpETh4jT4n5omWNEiOtJU/0rtFzYk0ggE3xFYk6W/BYgsISsuPR3LQFi24//pkyRgloLbuLipQelbdFtiUkoymBJ6fMzYlrOyCAyOkAGkWaTsDh/Rgfl/FIiIS/Vg2Rk/mgtXhZYqUlU7K4PahLi6PWhO8ZsjFH5fSv9fAh7hqLjId8hmiK2ZHQOEXsCpO1zfatirL6Z4ulFFv9hHCjDU+s2IIzjU+y3NT0oszIrC9qlX0Ts6p65Sbxks+zxsqB3vfKiRKYqpJNSuyI5eVzeJjaoiUUx3vE+2ys5XnnIk9eor08kTMmLTVPFscPyaFDnYicTsqHRuZ4qKLLSDxu+t100P1D5Ax6BGh/OAjYIsb+O/Hw9m/yC63As2P20hQrE0vS8p6H/kPa89DMTGWIHB0Oc4TCEuGQ8Joinhwlmiw7YivLPE2XYVeJvmfWkyVystoIvSQG45hwSGMTiqNjE9LaJDK7oPxZE+ofrSmZmQxEU8ZY2YwiL4oSMseUV0x7UOKhRjV2hsjxBZFxjafd/LCjtn9WNiXPx74t2SJnbmpGWuq/qZlJFV61RE7iW5cUQZnl88Jdqn5/DBaD0JoVhkPkDMd9rwFWInIaMIh0oQ8E8kROB54c7UFYGFsIQhllPTlGaCzh8i/nyXHaMfSenICPJ4DMnA+XB0jnWQXiZnZMCVMdZoqLnEKMwlBRQZFjCpooNGqInO48OaHnMcwhK+vJ6bB8YH/b++QSYsbkIlzVh5vXaDeByBnt8af3RQnkiZwyeSnBjV22TMnsH7eHOAAAIABJREFUTJiwHIZbXJ6X4CFthmVMe6z8Hz9x1vTkGKGbRAhoRqVruOxIqJx4zlHs4VQiH8nprQlFiBXm6jgnx/CiqVCgmUsVY2Pw9DxooVfFE0amyCnKKPTE6JyfAuGqojk5odfEFEBevliGJyfypEiQ2FxS5HRaPkzyDjxWobeqnRNkzStETtE7ENd1SACR0yE4io0YgVyRo3jEwiJ5q6uChNTEqim7nrTVVWYISYdZ2iu+xqfnvBDFQuuYTLT050aoICFyMuywh9gK+8RyRYr2XdfprMde5RNeZ+c9OVavJcJR3hM6CPnFc0PabMJkYMODFiaWd8OoVOKxB6OD1VVhoCxL5OQkM+eGm3LKu77+gbDxhWR4wRaZVh7L7V6ekuOFf4icEbuR9r+7iJz+M6dFCEAAAo0i4AkbCV5nUKZniJwytLi2AwKInA6gUQQCEIAABNoEEDnMhroSQOTUdWSwCwIQgAAEIACBrgggcrrCR2EIQAACEIAABOpKAJFT15HBLghAAAIQgAAEuiKAyOkKH4UhAAEIQAACEKgrAUROXUcGuyAwaAJZy8Jjm17ay+XNZdFZb7o1t2JQnbWXgsf2O7KXgpt7ixVob9AsaR8CEBgIAUTOQLDTKATqTiD+gr/YTun2sl/XywiD5cTuVTfWJpghCl3P7KZg09E4H6+eRXMfqPZbjM02Ol7lU/fhwD4IQKAjAoicjrBRCAINJ1Bmmwpzs0xv1++UNyx7zhr/zcLjW7a0N8EMUGqB0pqwdn/3zmVs+GmfS9jd8HGiexCAQCYBRA4TBAIJAmlvoXXsTu6VTdn8MCPc0m4y7XX7gx4Wa4PRjN3DY5tu5oijpfl5kfXrZSxxnW7P2yVTvB0LzCNLuJQRY643I0dj5ykwtZ1D2huV49tu7Ak32oyF7fRUaL8Qr72lQbhZZdCxzHbC9gMA5q7lCSYlr43NR70XqH4zsRlONOe3FWZMfdu1/V0xvg9F3hI+6GlO+40ngMhp/BDTwXIE7FCKY7uBrD2DogeJ/cp9ux777yIbGfpbMLSWtDdkjcypXcuTO2GX62321cYDzHpAeuWiB5+Rk1NUdKRctzh+SA4d0pUbdQYCS++KPam8QN5jVHGYcW2JkeX1yXzoZuy/ZZTz9rhaaAUhNVcZvW+VEmqL5p5ZGRummqG+ouwi9mZOU4a3KwgvKqQyFYlI9zxfaPlc47vFZ+xkb4Uq/Tlh7+AezFO8bL38clJXQQKInIKguGxECCQ2QVT9LrIxoqOc/0s+3LOnS5HjmRH+8t4ks2rXycVpV2inV+PkP9jCNmI5OXYTnTyonYLD3i18VjZpIWez9f4OxIQYD1XPrryHvb0XVsoD2awnakNzN0JxCdRpbbt2Pg8FasFzY1ZjHQgivZP6jMyKt+O5Yjih9hAVtcdUSzPOqk8LttZEsBdYjh2InF59AamnRwQQOT0CSTXNIBCGGGKbTxYQOWZowibh11VQ5NiFTQ9K4DlRrgL1qNpkCCizUFpILWt8HCugyjxEnYLA8RA3H9S5v+qNh3/iIWuE0swdw7sROYlwnN2GDg05Nl1NhMDi10TzwgxvxQSDq532WI2nCVlH6C37WiXmjk1Iy4sI6g1d1T9aUzIzaYo8K/wV9Hf9vBLrM1NukRMxn9R6KTiC+US4qhk3xSHvBSJnyAcQ83tMoIeenLhlBUWOKWpsW8IHm3pgHptopYicHvHoVOTkJB5H1pUROQlvjZkvlJ3oHKOR9dDN6m/Mk+NtVW6Eymzvk8vTU1CUOb1SRntmZ5z25l3bkqVQ3MyOqV3ql9JDSzHdnOHJUdel5mQhcnr0ZaSabgggcrqhR9kGEuhVTk6eqCmQk2OJnP6Gq3z7Zqb8kFgsXOXKw/A8BNtEO2sKLem2H4AF6oxWXpVesh5M0x7k5MTCOi479vienLj3w2S56IUBI6GUGeqzkr8zRU6xa72cIpXX5HkXY14wq3yMlSsnJxR3Gfk6iJwG3h+Hr0uInOEbMyyunEDa6qqw4bQkYTtUlFx11Q4ppIgcu2+hZyfw4vQ18TgWEkkJw3j22uGujFU6Yf8cnpx4yM+uMz4msXBimAjutMUAmvfQTeuvVa7tudBhn9US5ELL+PScTM1MKg+JGZ4M2neEHf0Uajtp2woZuRK+dTFHuEoZkJ83k5s/FYadrNCc1V7IP/b+osiurBBYe74otZfyyoDKv+A0MEIEEDkjNNh0FQIQgMBACeSGKQdqHY03kAAip4GDSpcgAAEI1JIAIqeWw9JkoxA5TR5d+gYBCECgTgQQOXUajZGwBZEzEsNMJyEAAQhAAAKjRwCRM3pjTo8hAAEIQAACI0EAkTMSw0wnIQABCEAAAqNHAJEzemNOjyEAAQhAAAIjQQCRMxLDTCchAAEIQAACo0cAkTN6Y06PIQABCEAAAiNBAJEzEsNMJyEAAQhAAAKjRwCRM3pjTo8hAAEIQAACI0EAkTMSw0wnIQABCEAAAqNHAJEzemNOjyEAAQhAAAIjQQCRMxLDTCchAAEIQAACo0cAkTN6Y06PIQABCEAAAiNBAJEzEsNMJyEAAQhAAAKjRwCRM3pjTo8hAAEIQAACI0EAkTMSw0wnIQABCEAAAqNHAJEzemNOjyEAAQhAAAIjQQCRMxLDTCchAAEIQAACo0cAkTN6Y06PIQABCEAAAiNBAJEzEsNMJyEAAQhAAAKjRwCRM3pjTo8hAAEIQAACI0EAkTMSw0wnIQABCEAAAqNHAJEzemNOjyEAAQhAAAIjQQCRMxLDTCfLEViS3ROrZfshv9SWuVMys75cDVwNAQiMKIGl3TKxersEtw8fwvi0HFvYJmMjimSQ3UbkDJI+bdeQgC9wZqaOycI2fUual6llLZk4tiDenxwQgAAEsghokbNJZDYUNfbf0OsrAUROX3HTWO0JOG5IS0vzyuz1MjamBc+k7Ik6MS7TgfhZ2j0hqwPXz/h0IJBcv+i2zMmpwC1kllHuoujz2jPCQAhAIJ1AjshJvVcEwmhxaplMLvqeH/WLK7qvtO8Rpqd5i8ydmlF3J5FO7kGjMIyInFEYZfpYnMD8lCyb3ZQiOLTImZVN3k1F32i8u5JsE+2eXpCW97nh+dGfm7/o7DLRObPe4qZyJQQgUEMCWSLH++GTca9oLcjq1oQf2orVY9wjjHvUvBJEs5tUOH1NB/egEfFMI3Jq+B3BpAES6ETkLMaFUfzGY8XmTY9NzNPT9goNsPc0DQEIdEsgS+RY95fEvcLO3Um9RwRe5fD6vHrNPo2Y1xiR0+2EpnyzCGTGz1M8OVkiJ+bJURk+4S8vUcJoUgJXM3k/zZpE9GakCXQqcvS9QntyQk+yFi459wgdotoks7Iw1op5oGPiKe0eNCKLKRA5I/1tpPNJAq7E40lZ9PJsFrsMV1kiJ3YzW4zyexgVCEBgiAl0E65aUAHvMAxu/njyBI9/j1g/HwgbtRIiEjnr5wuGzI17ECJniCcZpkOgKwLxBGM/kVjnAKpl5RIuBTVyclRs20z6i5acZy4lNdrYskW27FHpzCxV72rUKAyBWhAokXgcu1eEHpeo/Ji0woUOsXuEeX9yJx4XuwfVglblRuDJqRwxDUAAAhCAAAQgMAgCiJxBUKdNCEAAAhCAAAQqJ4DIqRwxDUAAAhCAAAQgMAgCiJxBUKdNCEAAAhCAAAQqJ4DIqRwxDUAAAhCAAAQgMAgCiJxBUKdNCEAAAhCAAAQqJ4DIqRwxDUAAAhCAwMgQyNmzLuIQXLfGfHWE8T4cf39g/X6cYLe81Lelh8vIU/bWi20vE3/1xSiMCSJnFEaZPkIAAhCAQH8IJN6aniIsvOtmlE1T0Y7l81MT0lpUn4R74hlvK47eYqxe/De1rCUT5ubACy05tWnWeOuxtbdeVA8ipz+TgFYgAAEIQAACTSRQxpOjxMfUGiV01HYO3ka/LfX3ovpbixz9xuPQixNw8l5Mqt9ubG3V4J2O7V+FyAmnFp6cJn7J6BMEIAABCAyGgGP/u7YXxjApvE4JnE1LLbUD1SZpjc0qoeMpGF/khFu/mD3J2l/PDG9JsOkv4apTpwYzE2gVAhCAAAQg0DACZUXOgtq+YWJWZI0KVc0Ye1dpcbJ6Rqa8sJS/p95C65TMWOEqz4PTmpBj5r5X3vWBWELkIHIa9hWjOxCAAAQgMCgCmXvWOTw5amO8xallSuiEe+QF4mQsCEEVTDxWiTpBHbqgJXJWb5dDJo/xcA++QUHqX7uEq/rHmpYgAAEIQAACAyagEpcnllQa0DbRcqjpByKn6SNM/yAAAQhAAAIRAUQOkwECEIAABCAAAQgMPQE8OUM/hHQAAhCAAAQgAAEXAUQO8wICEIAABCAAgUYSQOQ0cljpFAQgAAEIQAACiBzmAAQgAAEIQAACjSSAyGnksNKpTgn845Fvd1qUchCAAAQgYBF40UXPGygTRM5A8dM4BCAAAQhAAAJVEUDkVEWWeiEAAQhAAAIQGCgBRM5A8dM4BCAAAQhAAAJVEUDkVEWWeiEAAQhAAAIQGCgBRM5A8dM4BCAAAQhAAAJVEUDkVEWWeiEAAQhAAAIQGCgBRM5A8dM4BCAAAQhAAAJVEUDkVEWWeiEAAQhAAAIQGCgBRM5A8dM4BCAAAQg0jsDSbplYvV0OhR0bn5ZjC9tkzOyod82CtE7NyHobgOucWaddX6y9cZk+tiDbosaWZPfEatkeGDM+fUwWwpPzU7Jsck/Qul2uGaOCyGnGONILCEAAAhCoCwEtHmY3yamZhHyJLJyfWiaTe7bIXELkzMvUsknZI+Y5/7PFQKAs7Z6Q1QutoH7/nKpIdHPeue1ronq9dhYDkeWJoRmZ0iJIjH9rQeQJHl2NQ3TVhWsHdiByOoBGEQhAAAIQgEAaAS0sWhOGx8S+UAuK1qKMH1oT8+T4AuWQjG/ZIkrltM8lPDta2LRkIhIrpkfIODdm/jtvvMpcm1dXfc4jcuozFlhSFwLf+6689rIH5Ihnz2nyodsulDc/8wn5zLY75dr7DCPPO0cWdj9LzpJH5R3r7pV93qkV8rmDz5eXe/82Pw/LBee9Nh6Tq4NrH95/l0zsWm6UrQsM7IAABMoR0OGhTSKzZsjIrEGfb8nY7IS0rHDV0vy8yPr1MmaLmiyRM+aHoxZavifH88i0JvzwWFZIzOqUJ7BmppJhtXKdr93ViJzaDQkGDZaAL0zkpnVy87iy5ND9snKntMWHJU5EfPFzZKt/vSdW5lbExE9Ul1k2Vo9qc9tD8uB9yyPRM1gGtA4BCHROwPeILI4fkkNeHkw810WLiU0yKwvr50vk5LhCUodkSxCiUkGqdt6Nma8TCJ65qRmZDJJy2mWCHkb5POTkdD7mlITAsBBIiBgteh6SizxvjuqEfT7zekswpYicc5Qw2qU8QA/uant2hgUXdkIAAgmXSDvvZUyf0wJlVjZ5uS7q3xNL0srzsuQkHo9Pz8nUzGTgvXHk64Q5OUFicZRs7P29aCUmB/aTk8NUhsAIENCem1tPCzwxur9xT41b5IShrZBPGOIqInKeLvu3PSE7rhe53AhfjQBpugiBESHQznUZay2T2U1BWKns6qoYrYI5OYtG6Morb4W20ur0xFkzDsJVzRhHetErAl17ckxD8kXOxh2Py5FnXCg3r4rn6PSqO9QDAQgMmkAoSFqysFqvmkoe7hBSyvJyT6sYy89LJSUjcgY9G2gfAgMm0F1OTtzTkxHq8sTUIyrJcIXccp1KXk6IqwFjoHkIQKAzAnbYR4sQLw+5m/fkxFc+ecvCZS5YQu4Ll5kpfzWXawl5tNLLtK2onZ1RqE0pPDm1GQoMqQ0B5+qqwDqnGDFXUdmrsYzVVomcnAfkuWGCMyKnNsOPIRDolkC4FNyvx/UuHMsbYzfoCmWZL+7r4mWApteokJ3dwhhweUTOgAeA5iEAAQhAAAIQqIYAIqcartQ6pARWrjs4cMtPHFw3cBswAAIQgEATCCBymjCK9AECEIAABCAAgQQBRA6TAgIQgAAEIACBRhJA5DRyWOkUBCAAAQhAAAKIHOYABCAAAQhAAAKNJIDIaeSw0ikIQAACEIAABBA5zAEIQAACEIAABBpJAJHTyGGlU50SOHnyZKdFKQcBCEAAAhaBM844Y6BMEDkDxU/jdSOAyKnbiGAPBCAwzAQQOcM8etjeOAKInMYNKR2CAAQGSACRM0D4NA0BmwAihzkBAQhAoHcEEDm9Y0lNEOiaACKna4RUAAEIQCAigMhhMkCgRgQQOTUaDEyBAASGngAiZ+iHkA40iQAip0mjSV8gAIFBE0DkDHoEaB8CBgFEDtMBAhCAQO8IIHJ6x5KaINA1AURO1wipAAIQOH6rXHLBDjkckNi871H5+MXBH+a5tbvk7ju2yqqI2HG59ZILZIdXcLPse/TjEhaTwuVE1u66W+7YGtaaUWfYrlf3YbnGbK9Ho4jI6RFIqoFALwggcnpBkTogMMoEDsgVZ24UpVB8YXPgCjlz41HZdfcdsnWVf+5oIEKO33qJXHD4Gnk0UEAHrjhTNso+72/z36qS/HJHA8HkCZa9stlrTzefVmd7jLxr9lqiqkdDiMjpEUiqgUAvCCByekGROiAwwgS0qLlxreGh8T0ph69Roudc22OixcuNsjYSQOG/FT/Tu5LwtGSUi6E3r7PqDK/z7D0qaw+fiydnhKctXR8RAicXH5A3vPW7ck/U39Nl9/6z5GWP/ND4/Cny3k+eI5etCC6KnRPZcP2L5IMX/Uxu23m/vP/bBrjnPUu+8k6RnW99XC7XdapTJ+YfkFdNP8loo31OvHqDv81/lymnmz/ysLzwfT9qG/KKMbn37aeNyIjSTQgMmoDh2ckSOZIhgEqdM/qbKY70dVqA3SirPrVWbiRcNeiJQvsQqJ6AL3IMoeE1+Zi8e8OSiCdeQtEgvjCxz1liJCZUdFWx86renY/IsW8/yRc9WWU7Lee0/adxkVY9VlqAwMgS8EJSKhTk597EQ1neOZWA4+Xs5Hp52iGwWDnxPUf7Nu+VjX4yj1+fDpXliBxdz1vkU3LHxQfIyRnZGUrHR4qAU+TY4sMTDo/I+dqbc0J5SfYul6/c9FRZ6SKVIVxWKy/OLXKGHJt2e2vSPDmlyiVsMmwPPVEjNcJ0FgL9I+CLkXNTE4jX7tonm/duLBDKCgWLn8wcK6dFzsa97WRjMwcoywOk84MuOS7XaPFF4nH/JgUtQWCQBJwiR4d7YkLGD0Xds/lFcvm/qnDTgTM6EDmny9zOn8nlZvjKCnv5HMxwmRZDaeVSwlyR98gMwVnhtkECp20INJSAL3AkSDhO66SRM5MpSOzyRrmjneUArbrxTLn90jSPT+8GhcTj3rGkJgh0TaBfnpwN238q9/zqOfLBlel5Ny5PTmflTsqGKIcIT07Xk4QKIJBDwOnBcZWJeVAKJAmHdWQmJRuJzioM1U5sDr1Beqn4pXK7WuW112FTbLl7D0YakdMDiFQBgV4R6E1OjiEqnOGqkyKvOENuersKcWUkFydFTgflvKTjMH9I5Bt/8Y+y7at4cno1X6gHAgkC1hLu+Pm46IgvE89a7p1f7sa1wbtxvHCVXsHuv2OnyBLyZO5O78YVkdM7ltQEga4JuEWOqrb06qrAFKfI+a6sDpOYS4mcrHJmOCrEoENdK+SEscrr/O1jsuHAkhdq85KoOSAAgZ4S8N85k6wy8pB4IiS4IPEyQD8x2T9rvbcms5z5wj8j8dirJ6PO0Exycno6B6gMArUl0Jj35CSSpWuLHMMgAIEGE8CT0+DBpWvDR2DluoPDZ3SHFt+7/0UdlqQYBCAAgWIEEDnFOHEVBPpCAE9OXzDTCAQgMCIEEDkjMtB0czgINEbkDAdurIQABBpOAJHT8AGme8NFAJEzXOOFtRCAQL0JIHLqPT5YN2IEEDkjNuB0FwIQqJQAIqdSvFQOgXIEEDnleHE1BCAAgSwCiBzmBwRqRACRU6PBwBQIQGDoCSByhn4I6QAEIAABCEAAAnUksOyUOupoGDZBAAIQgAAEIACBbgggcrqhR1kIQAACEIAABGpLAJFT26HBMAhAAAIQgAAEuiGAyOmGHmUhAAEIQAACEKgtAURObYcGwyAAAQhAAAIQ6IYAIqcbepSFAAQgAAEIQKC2BBA5tR0aDIMABCAAAQhAoBsCiJxu6FEWAhCAAAQgkCCwJLsnVsv2Q/6J8eljsrBtLH7V0m6ZWL0grVMzsj484322XYJismXulMxEJ4OL7HLzU7Jsck/CgkSbrvZGYOQQOSMwyHQRAhCAAAT6R2B+aplMLk7LsYVtMuaJixmZOrYgbZ0zL1PLJmWPbJG5SOT4n6kPfGHjiZdFmc4tZ/XLK6erMcSTV52yaY/ZXv94DLIlRM4g6dM2BCAAAQg0jIAWKy2ZiImTdheXdk/IauXiGd+yRZTKaXtytDhpTfjCyLvc9wYttHzRk1ouRs8SSuE5r+5FGT+0Ju45ahh5V3cQOSMwyHSxJIHvfVdee9kDcsQrdpp86LYL5c3PfEI+s+1OufY+o67zzpGF3c+Ss+RRece6e2Wfd2qFfO7g8+Xl3r/Nz8NywXmvjcfk6uDah/ffJRO7lhtlw+vd7f75qgfkD+WFcuK6MyODvDr+6Wz12XJl6z+LTC6Xa3c94p9fH1xrtSvm31k2Fba3JGsuh0DTCOSEhZbm59X3cX3g4bHCVRmCpUg5TwjNTBlCKRRLLRmbnZCWHR5rGntHfxA5IzDIdLEMAV+YyE3r5OZxVe7Q/bJyp7TFhy0SxBchR7b613tCY25FTPxEdaUKCtXmtofkwfuWR6InYXGWOPEuNu0IhVEouPw+PbjjpfLllz4aE1fpIseyKdZ+AXvLIOdaCDSJQOCRmZuakckgKadQbo3FwC1Y1EWpIiru+Qmr0/VskllZWD+fzAFqEveUviByRmCQ6WIJAgkRowXCQ3KR581R9eSKDfN6SzCliJxzlDDapTxAD+5qe3ZyRY4lruJ2xYWXrivy8mx9opDISdhk2F7I3hLIuRQCjSIQJAJHib/O3JossRKGptYk8mo8Tmkix/m5Cl9NLEkryg3K8hw1ahSiziBymjmu9KpTAtpzc+tpgSfG9pCkiZwwtBU2Goa4ioicp8v+bU/IjutFLjfCV/kixxAuKmSlRczl8mvy5Q1PVkWTIsfzSOl+2e04hZfDpui6gvZ2yp9yEBh2Ajm5NVH3UsSKn3sjVsKxASWr3EJLThnLsXSy8eymIJGZ1VXDPrOwHwI9INC1J8e0IV/kbNzxuBx5xoVy86p4jk4RkePn/PxANhw8Wx7WOTjXB94mh8gp48lx2hRwKWxvD4aCKiAwlAQSYsIdRnJ5ZHyBk+LBCWGkiBUtaFoT5lL1cAVXkqIzfDaUsPONxpOTz4grRopAdzk58bBRRqjLEw0qKXj9CrnlOpW8nBBXFvSU81+74aDsf8E58uCcyC1eEnTb+3StxBOjvdwgW0wlPDkpNpW1d6TmDJ2FQJxATHCkLOlOiBznUnMHWafISRFSZnE8OUxTCEDAI+BcXRWwcYoNcxWVvRrLWG2VEBQPyHPDBOcORY6fGP2IbAzrMUTOkVUrZN+8v7rqIp10rENZsb6Z463svO00+YhaVea0KShX2F6mEgRGmkD8ZYBFEo/999gU8Lqk5d5kLFv3akXkjPSMpPMQGE4CTnHkyMnJ6l2ewBpOMlgNAQhAQAhXMQkgYBBYue4gPEoSOHFwXckSXA4BCECgPwQQOf3hTCsQ6C2BKOxkvnwwbAJPTm9hUxsEIDCsBBA5wzpy2A0BCEAAAhCAQCYBRA4TBAIQgAAEIACBRhJA5DRyWOkUBCAAAQhAAAKIHOYABCAAAQhAAAKNJIDIaeSw0ikIQAACEIAABBA5zAEIGAROnjwJDwhAAAIQ6BGBM844o0c1dVYNIqczbpRqKAFETkMHlm5BAAIDIYDIGQh2GoWAmwAih5kBAQhAoHcEEDm9Y0lNEOiaACKna4RUAAEIQCAigMhhMkCgRgQQOTUaDEyBAASGngAiZ+iHkA40iQAip0mjSV8gAIFBE0DkDHoEaB8CBgFEDtMBAhCAQO8IIHJ6x5KaINA1AURO1wipAAIQgEBEAJHDZIBAjQggcnowGI/8UN7wZyI33fRUkfkH5JZfPUc+eFEP6qUKCAwLgQNXyJkb9wbWrpVdd98hW1cFfx6/VS65YIccDv7cvO9R+fjF6o9YmXZH1+66W+7QhWPlrDrluNx6yQWyw6t0s+x79OOiq4wdXvnDco3rXIVcETkVwqVqCJQlgMgpS8x9/Qklbl41/Z/q5Omye/9Z8rLeVEstEKg/AU9M7JXNobDxxIsEwuOAXOH/YQibo3ERFPYwo9zxWy+RC3acG4mZA1ecKRtlnzyq1JL57zYsv11llVsAVUgVkVMhXKqGQFkCiJyyxLgeAhDIJqAFxo2yVoueo0rw3LhW7r5jq/iOHd8Dc/iaQPREFVliKOGFMepcZf5bVxn32PiC6LCs3bxZlMrBk8N0hcAoE9Aip+2FEDl/+/Pl8+t/QUSHYN76XbnHhPOKMbn37acFnzwm796wJPu9v+LeC2d93nVmGauc197jcrntBUn7PLQrZudT5L2fPEcuW/EzuW3n/fL+bxvGP+9Z8hUVTloZs8G027bN7ldKfy37/L4/CW/OKH+pRrzvnsjYu9kQNiYQS8wEp5JlLDGkvTyhWMoUQErzHDggcvHFsopw1YjPRLoPAUXg5IF75IXvk+ChrB/kj8j5WiiILTqMc4GIuGfzi7zcE+/BfuAMX0Qcedhd3wrVmJG7stIWLx2JHF94yPW+HRJrO2gvJpx88eO0OxA/UV0xezLKxa5T9ux8RI59+0lJscZsg0DTCUQ5NHb+TLvjbgGU5t0x8m7W7mqLphyRE7WGyGn6jKN/EMgnEA9XFRQ5mQLIbNMURhW0Fay6AAAgAElEQVSInIQwcrRnipzM6y3BZF6bVc5gsVonHcsZcmza4ZHKHwqugEAzCMRyayyBY+TVZIsR3+NzNEhCjuXkIHIy5wkbdDbja0QvekQgFDlRiCkMSTnCVZmhLAlDRb5hifr0h9rT8vXT/ZCX05MTD49t0B6alSlhrLC+vcuDMJT+IO5xKdKGRHbniRwrdBeWi0TO6TK382dy+TtFdrrCbj0aL6qBQP0JWDkzymBfpIgz4dg7d/gaL4k4XfgYdYq9airZnlcPnpz6TxUshEDVBOKeHEMkJMSFIQKyhEfM4GSYZ6dKP2zn/BgeD1v0hKGnTy6XW9JEQ9eeHNPYPJGT4p0JbNiw/adyj146XphN1SNL/RAYFIG46LBXRtlW6dVRN64Nlo2HJ7tIPE4XSv3hweqq/nCmFQgUInDv3v+vnU8TeEL2X6ySjy98zEoENgVLusdEh2yi/ByzvvU/VfkzP5LJMLE4LycnPJ8lcuw8mpI5OXFPT1aoK8ND5Nl5UuQVZ8hNb1c5SXmJ0oVGhYsgMEQE7PCUFihvEfmUXlFlLy9PdCs7H2fvZl/8lF9CjidniGYQpkKgOgInTz4SX4kUrkJyra6KVihpe8zVRmaoylrZpMt4IRw73BP2KVjh5GgvN1ylq3CurgrqdgoOl92hzcZqK6eXKFxNZvQ3aH91mPyMyKluslJzbQmEy7Z9A9vvpvHeYRO+I9CwPnohoKSEmvS1mS8DDN+DE28vBohwVW3nC4ZBoG8E+vKenI5WTvUNAQ1BAAIQ6BkBwlU9Q0lFEOiewMp1B7uvhBqcBO7d/yLIQAACI0YAkTNiA053602gL56ceiPAOghAAAI9I4DI6RlKKoJA9wQQOd0zpAYIQAACIQFEDnMBAjUigMip0WBgCgQgMPQEEDlDP4R0oEkEEDlNGk36AgEIDJoAImfQI0D7EDAIIHKYDhCAAAR6RwCR0zuW1ASBrgkgcrpGSAUQgAAEIgKIHCYDBCAAAQhAAAIQqIAAG3RWAJUqIQABCEAAAhAYPAFEzuDHAAsgAAEIQAACEKiAACKnAqhUCQEIQAACEIDA4AkgcgY/BlgAAQhAAAIQgEAFBBA5FUClSghAAAIQgAAEBk8AkTP4McACCEAAAhCAAAQqIIDIqQAqVUIAAhCAAAQgMHgCiJzBjwEW1I3A974rr73sATkS2nXeObKw+1lyVt3sxB4IQKCeBJZ2y8Tq7XIosG7L3CmZWR/8YZ4bn5ZjC9tkzO6Fd82CtE7NSFhMOi0nS7J7YrVsD4wZnz4mC9sSLdaTYw+sQuT0ACJVNIzAoftl5YGny4nrzmxYx+gOBCBQPYF5mVo2KRIKm/kpWTa5KNPHFmTbmH9uMRAaS7snZPVCS05FCkhb51+zR7aoKkKR02k5VdvUMplcDMSUJ5RmZMqzpXoSdWgBkVOHUcCGWhH42g0H5SMveKl8ecOTa2UXxkAAAkNAQIua1oThofE9KQst5c1ZY3totHhpyUQgOjzRo1wu41u2iFI5bU9OwrNTsJwnmNr1DwG9npuIyOk5UiocbgJPyGe2/bPI9RfKm59ZoCex0NZp8qHbdDldx51y7X1G+Sjk9ai8Y929ss87tUI+d/D58nLv3+bnYbngvNfGY3J1cO3D+++SiV3LjbIF7OQSCEBgQAQMz06eyJmfF1m/XsZsUZMncgqXGxCCATaLyBkgfJquIwEtNh6SB897TI54IiUULi5bfWEiN62Tm8fVeR3m2ilt8WGJExFf/BzZ6l/viZW5FUG+j1WXWTZWj7pum7LvvuWR6KkjRWyCAAR8Ap53ZmYq8OzEQ1mh5yaWs+MXsnJyOiwXeJXmpmZkMkjKSbTV8IFC5DR8gOleSQKeoHhENnoemdDD8gPZEHlcjPoSIsYXSBeFZe3zmdcXEznnKGG0S3mAHtzV9uyU7CGXQwACfSLgi5g1Rm5NKGD8pOTx6TmZmpn0Q1lRhrFL5HRYzssH2qPaCZKNY/lBfYIw4GYQOQMeAJqvOwFLuJjmas/NracZK6/inhpxihxj1ZZXV+gpKiJyni77tz0hO64XudwIX9WdIPZBYBQJ+AJHgoTjNAIpOTOu1VWxKgqWy8oPMkVVgwcIkdPgwaVrvSCQIXK69uSY9uWLnI07Hpcjz7hQbl4Vz9HpRS+pAwIQ6B0BpwfHVX2amMkTOUXLJa4zkqAROb0bcGqCwNAQcOXVvE/kFud7crrLyYl7ejJCXUEITdavkFuuU+/rSYiroaGLoRBoPoHMZdpxD4y3vFvmrCXkClFOonHxcv4S8taEGa7Sq9uN9+80fETw5DR8gOleeQL+6qXHgoLmCihHXc7VVcF1TjFirqKyV2MZbSUSjx+Q54YJzoic8oNKCQj0iYAnQNTyb/uIEn6DPBnvfJmXAXZaznoZIInHfZoINAMBCEAAAhCAAASqJIAnp0q61D10BFauOzhUNp84uG6o7MVYCEAAAv0kgMjpJ23aggAEIAABCECgbwQQOX1DTUMQgAAEIAABCPSTACKnn7RpCwIQgAAEIACBvhFA5PQNNQ1BoBoCX3vjG+WnP/6xV/lPHnooauSXzj5bzn7Na+TX3va2ahqmVghAAAI1J4DIqfkAYV71BP75E5+Qh/7qr2ICIWxVCwVbPJgWheezrHzaS14i//bNb3r16+v13/owPzPbyGvTtO2Hd90l/3HiRCak39y9G6FT/TSiBQhAoIYEEDk1HBRM6h8BLXC+vm1b/xocQEuInAFAp0kIQKAWBBA5tRgGjBgUgaaInFMK4PJnPlN+4YwzIpTLzzpLnvWqV8lzpqYGhZd2IQCBESdwhnFPGgQKRM4gqNNmrQiY4ar//u//jtmmhYI+Hn/4YafN4fmsDp1xwQVy8u67vTr09fpvfZifmW3ktRm2ZV53+gteIC9VXikOCEAAAnUigMip02hgy8gTOHny5MgzAAAEIACBXhFA5PSKJPVAoAcEEDk9gEgVEIAABAICiBymAgRqRACRU6PBwBQIQGDoCSByhn4I6UCTCCBymjSa9AUCEBg0AUTOoEeA9iFgEEDkMB0gAAEI9I4AIqd3LKkJAl0TQOR0jZAKIAABCEQEEDlMBgjUiEDtRc4jP5Q3vPVxuXz/WfKyGnHDFAhAwCBw/Fa55IIdcjj4aPO+R+XjFwd/HLhCzty4N/hjrey6+w7Zusqi55U/LNc8+nEJi4lVp6zdJXffsVX8osfl1ksukB1Bg2t33S13hJXGyqW0V+HgIXIqhEvVEChLoO4i5xt/8Y+y7auny25ETtmh5XoI9InAAbnizI0iobDxRM1RX8yIFi97ZXMobLxz+lJDzCgrD1xxpmzcuzn+ub729kvl0UgttbvjXX80ED2eqAnbiNty/NZL5IId5ybaqxIMIqdKutQNgZIEai1yjjwsL9z7Uzn/20/Ck1NyXLkcAn0joMXIjWsTXpbD1xjenMgYLUJulLWmN8crf1TWHj435snRQubGtYaHJquO8FzCI+Ror2IwiJyKAVM9BMoQ8ESOFxL6rtzjFXyKvPeT58hlK34mt+28X97/baO25z1LvnLTU2WlPCbv3rAk+71TppfF/DwsF5wvHXbS7T8iK9+5XG4hXFVmSLkWAgMmYHl2DGs8z4ry2MTDTjfKqk+tlRtj4SodjnqLyKcKhraiNvwwViSwEgKsejSInOoZ0wIEChM4efK4J1jk+hfJBy9SxbT35H3SDg8lxIkvfu7Z7F9/Yv4BedWBM2LiJ6rLLFtS5Oh6d6ro++cvfIycnMKjyYUQGDyBpJBRNkV5MvEcGX3tW+RTcsfFB6ycHN8Dc3TtYTns5d0Y5QLhsm/zXtkYJOXEcoDMfJ1YHk9/2CBy+sOZViBQiMDJxQcsEaG9MY/I+Z43R1Vhi5OEWDGv9z053YscVc/On8nl2mtUUhwV6jQXQQAClRDIzYGJ5eQoIXPJcblGJxPbYaZYno02VYue2+VSncsTJDJHycZmDtAq34t0NEhEzrWnAgqInAqgUiUEOiVw8sA9Ku9leeCJ0bXEPTVukROGtsJWwxBXnsixyr1iTO59+2kJ03Wy8dxvBp4lRE6nQ0s5CPSVgC8oxL16KrKknSOz6sYz5fZLg7wd1+qqmPVGbs3RjBygc+1VWuTk9HUS0BgE6kage0+O2aM8kWMuBbfEVFSNK6/HP7khDKnVDSL2QGDECRT3mISi4xo5fMFGCReWm/jioafwjCFWvBVb5nJzIw8HkSPLTqljxOcj3YdARKDbnJy4pycj1JWT25M6JHhymK0QqDeBRGjJMNdeMq6v9fKJw/fdBNfanpyccrGVV7FrfcGzd7O/Kqu4+OodYsJVvWNJTRDomkD66qqgaqfIML0t9mosY7VVIvG4WLgq1ilETtdjTAUQqJKA/46bZAuhR8YXGtFrAt3vrHGEq7LLxV8GGPP+8DJAPDlVTnjqHi4CtX5PznChxFoIQAACgieHSQCBGhFYue5gjazJN+Xe/S/Kv4grIAABCAyIACJnQOBpFgIuAnhymBcQgAAEekcAkdM7ltQEga4JIHK6RkgFEIAABCICiBwmAwRqRACRU6PBwBQIQGDoCSByhn4I6UCTCCBymjSa9AUCEBg0AUTOoEeA9iFgEEDkMB0gAAEI9I4AIqd3LKkJAl0TQOR0jZAKIAABCEQEEDlMBghAAAIQgAAEIFABAbZ1qAAqVUIAAhCAAAQgMHgCiJzBjwEWQAACEIAABCBQAQFETgVQqRICEIAABCAAgcETQOQMfgywAAIQgAAEIACBCgggciqASpUQgAAEIAABCAyeACJn8GOABRCAAAQgAAEIVEAAkVMBVKqEAAQgAAEIQGDwBBA5gx8DLIAABCAAgSYRWNotE6u3y6GgT1vmTsnMequD3jUL0jo1I96p+SlZNrknQWF8+pgsbBtrf26XS5Qdl+ljC+IVKVpnk9hbfUHkNHhw6RoEIAABCPSbwLxMLZsUCYWNJzQW28LDM8e/Zo9sUZcFIsc20yunqzHPO8p5omdGpmLCxi4XVO6ss998+tseIqe/vGkNAhCAAASaTEALidaEHFvYJr7/ZUl2T6yWhZbvzVnaPSGrtx+S8S1bRKmcticnxsQSSrqWQuVCAdWSiVD0RPUm62zyMIR9Q+SMwijTx+IEvvddee1lD8iRqMQK+dzB58vLY5+fJh+67UJ58zODi6wyG29aJzePPyGf2XanXHuf0fR558jC9SKXX/aYXK3rVKce3n+XTOxabrTRPidevcHf5r+7KBdZY9UXAxT2R9u7+1lyVnDyazcclDfOBzz0Z6WZhGXCPj4q71h3r+xb/0I5sfUJi7u6Vn9+3ZlBOwaX0NisPhQfca6EQMUE4uJiaX5eze31MuYKOwWWeIJmZsoQSkrkFCjnSSpH2azPK+78wKtH5Ax8CDCgVgScD07/YSyeeFHWHrpfVu4UX5iIdc4un/m3KrvtIXnwvuW+6Mm6Nnau03IG6VyR84jIeSIbrw/FXCBIJBQ5HTIx2j1HC7x/OjtFyOj6H5KLtJgUQ+yZkwWRU6uvDsa4CaSJDqVG4jk5UfG45ydRa1q5KA/IyMkpWmeDBw+R0+DBpWsdEHA9OBOfGQ/g40rw3HpazOMRazVDuOiH/C4lGh7c5fbWpHlyOi2nPUfRkStyHpONOx6XffJr8uUNT/aE3WsPqNLqR6hTkHliLxAlWUyidp8u+8PrtUcsizEip4OJTJE6EPBDTGvceTeZYsVISLY7kuEB8i515d3klakDrIpsQORUBJZqh5SA6+GvPTcxIeOHoo5sXSc7vq+8EXMrOhA56iG/7QnZYYavEqEyzdAMl2kxlFYuK8xlht+Ud0Z7pFaleEd0kyGD206Tj7xP5JbdZ8rXtv2zyNYVsm9n0E6nTKI+Zof8tBkX7XipL7AcXHL7MKTTD7ObQ8AXOGIlHBv9SxEeXrmFlpxKLMcKyuYKFh0ei+fk5NbZHOyJniByGjy4dK0DAn3y5GgvyZFnXBgXGwXCVZ2WC3OAolCbFjBGblCMVGTH2fJwKG4OPFm+7OXNpHidOvLkGCFApycnOG8LsjBcmNWHDoaeIhDoFYFMD07YSIpYmZ9aJq0Ja9m4aVgHIie3zl51vIb1IHJqOCiYNEACPcnJeUQ2honJTuGi8l3Wr5BbrlNJvRnJxclwVaflHF6eQiLn+eLlzahwWtJzUjYnJ2Bihp6y+i5tb1nC62R6mtKE2gCnEE2POAF7SXcaDqdYycnH0XU5369jLBnX5zeJzKas7hq10UHkjNqI099sAmm5Kp2sJNItOUXOA/LcMIm5lMjJKhcPSfmdVKEuT8x0GK7SydBmknVKX/yVaEVWnCV5eKvLdLjPC9tZfQhXdxGu4ls7RAS018TxTj9JvBDQKXKSoaZE1x3lwuXl/rX2u3cK1DlEfMuaisgpS4zrITAMBFh5NAyjhI0QgEDFBBA5FQOm+uEisHLdweEyGGs9AicOroMEBCAAgQQBRA6TAgJNJIAnp4mjSp8gAIGSBBA5JYFxOQQgAAEIQAACw0EAkTMc44SVEIAABCAAAQiUJIDIKQmMyyEAAQhAAAIQGA4CiJzhGCeshAAEIAABCECgJAFETklgXA4BCEAAAhCAwHAQQOQMxzhhZZ8InDx5sk8t0QwEIACB5hM444wzBtpJRM5A8dN43Qggcuo2ItgDAQgMMwFEzjCPHrY3jgAip3FDSocgAIEBEkDkDBA+TUPAJoDIYU5AAAIQ6B0BRE7vWFITBLomgMjpGiEVQAACEIgIIHKYDBCoEQFETo0GA1MgAIGhJ4DIGfohpANNIoDIadJo0hcIQGDQBBA5gx4B2oeAQQCRw3SAAAQg0DsCiJzesaQmCHRNAJHTNUIqgAAEjt8ql1ywQw4HJDbve1Q+frGFxbvmsFzz6MclOnXgCjlz497gwrWy6+47ZOsq9Wfs83Y9a3fdLXfoC6z2ZO0uufuOraKLxs8ZdfZplBA5fQJNMxAoQgCRU4QS10AAAukEDsgVZ24UCYWNJ1COtgWLV9C/Zq9sVpcFIscTKuqTmLDR1RgiKGzUq9M4p/++/VJ5NKGk4rYcv/USuWDHue46KxpSRE5FYKkWAp0QQOR0Qo0yEIBAREALjhvXtj0pclxuveQCOXyN783xhcZhWbt5syiVE/fkxDBqgXKjrA1FT7uBuIjyHD1nyo1rA6+OWUfCW5RWZ3Xjh8ipji01Q6A0AU/kPPJDecNbvyv3eKWfIu/95Dly2Yr/v72zja3quvL+4sMTWp6iYjqtp3h4m6GhLyQi1Kr9oYOmQSIgpUKKZAW3UTFS1Bj4kCrEipKqwlGUdhAPVfsh4ESRIFWnECFFslrJDpIbDdMPpqIUESaFQMbGFDo8M8GR6PAkfOE5e5+Xu88+L/fc93PP/fmT7917r73Wbx/n/rPW2pe78ubIJXnpfcPk/cvk7QOfkx65LT/cNivjemiJjI0vl2/q3833/XXeuN7jjuz25l6fvCKPHF5orLVdT9gj5Ku3/2uL5FCS7ch83+duuZ4U39lrsu7Fj0oOPbxKLjy9uGK2LIBAZxKwsilTUyKbNsmKuHKVAUiLoWODhlhyB6PvKxH1pMjrXmkrBDkssHTZKyTAGn8iiJzGM2YHCGQmMD8/pwWL7HtAXt7gLNMf8FISH5Y4EXHFz/lBd74WK1NdIfET2DLXhuw4Ambkpsy8vzAQPWGHU/aI+OOsTLNtzy/32hNqYR6feMIvM1YmQqBjCSSJFbdXxurJcVWM188T1z9jiRZN1c3OXO49I2d0E5C9zl3jJI+cIaNXp0kngshpEmi2gUAWAvMXr4QyLG425qY8qLM5toCIeR2a72Zfyomc1Y4wOiRdMnO4lNkJ+RoRMoZPEs4I6XXG/IjtcqImTjSFnLF4ZIHKHAh0KIHUHpgymRy32djqyYlbY/fyaNHzljyme3ncLNJlr0GZnpwOfRAJGwI+gfmp87Lu2CIvE6PeDWdRwlkSX1D4pS3fil/iyiJylsjEyF3Z/azIiFFiioqchD1SRU6M7WpETqTE5cfHcwMBCCQRcAWFWA3HxuxyIsfL0Jg9OdrmmediGoxNL4y+G7GzRfTk8MRCoKMJ1J7JMfGVFznbdn0i57+wRl7uicnI+KbSsisp5apY25WKHD1/Xrb5mSw7s9XRTwvBQyCeQKaMSRUiJ7HBOOQGIsfEseCe88ODCgEIuARq7cmJ9MMklbo88SAPd8mBp53m5dQyUUo2KVHkOA3UcbYrFTlWT9Lvfv6uDP+WTA5/LxBIJBApHyXMtEWOXZ5S47qf2Pu+G+uWVmA1dZ3bj3Ns0L15lUl81flo6cmpM1DMQaAWAsm3qzyrsWLEvPlk38YybltFGo9vyGq/wTlTL4x/g8sQGYkiJ8F2pSLHK9f5t8oe3LVKtk3NBo3WtbBmLQSKSEBlW4Lv8zMCjHwhYEwmx79e7i4zvkNHv04uNaWuC31RIF8GWMRnjpggkJkA35OTGRUTIQABCJQlQCanLCImQKB5BHo2nmreZm2+04XxB9o8AtyHAAQaTQCR02jC2IdABQTI5FQAi6kQgAAEyhBA5PCIQCBHBBA5OToMXIEABNqeACKn7Y+QAIpEAJFTpNMkFghAoNUEEDmtPgH2h4BBAJHD4wABCECgfgQQOfVjiSUI1EwAkVMzQgxAAAIQCAggcngYIJAjAoicHB0GrkAAAm1PAJHT9kdIABCAAAQgAAEI5JEA/6xDHk8FnyAAAQhAAAIQqJkAIqdmhBiAAAQgAAEIQCCPBBA5eTwVfIIABCAAAQhAoGYCiJyaEWIAAhCAAAQgAIE8EkDk5PFU8AkCEIAABCAAgZoJIHJqRogBCEAAAhCAAATySACRk8dTwScIQAACEIAABGomgMipGSEGINAEAn+5Id9+/Iqc9bf66hqZHlsmy5uwNVtAAAJVEpgdk/7V0zJ676hsUSYmh2TB1jcixvoOz8j0qtHkseFV1to+OTwzLept/aP32SWn1e99h2Vmelj8odCYWOuqDKudliFy2um08LVzCZy+JD1Tn5frLyztXAZEDoG2IjApQwu2yhuyQyZ8kWP7r0WPxI+bY1rEHJUhX9iE1rn7XFRCyVE9s2P9snp6VO4dVbLKHXM2EPVSj+36crI/bcU3m7OInGycmAWBlhJ458en5Kdf+4b8etunWuoHm0MAAuUJuGLitPTt2CGOyillckJLwwIkbDVtTM1U46PSr0SPWNmirGNBqqd8PO08A5HTzqeH740hECoNLZafvPmQfO+LH8svhn8vz79nbBmUjG7JDzZekBN6qFt+eWqtfEv/br7vr/PG9R635Zlgblooau8/iexTfpQP+dr4H6X/4G09ccNeTxjZ5S41uGWdkRlKikEk1l5sfGbs5f1kBgSKSmB2ctL5+9oiq+xylRGwFkJHh8KlJW88bUxNCY1H9jAE0KpZGetfLdOjbiZHl8tG+2P3LOpZIHKKerLEVSUB98NeDmyUn/U5JlSZaERKwiUiTlzxc3anO18Lgolur1/GsmWurUjkKDtX5YOv3pazWmT5wismxJC/7roNSqSJLaqMMU/AxcaQZE+JLRXDiyKHVG9QRfFUeTQsg0C7EUgUOZb4CMWVMhb03pi9NXElqdOywytROZJICx0nsRTt12k3nlX4i8ipAhpLCkwg8mFtigHvg93MwKTOr5PI0XvclAGdUVLsld3/km1ls0AZRU6qADLPOoYFIqfAfwyEVjOBJJGTkuFxG4WNZuU4J+xeHqPxuO/whAwd3eplb2L6dejJqflYMQCB9iWgMhdHFhs3l8KZGp29iIgc49aTjtzPtJQTOda6UPkoDaElNmKmBiUm32ZMuSq1lGVliyL21J5mMzSZnPZ95vG8cQQSBEu4OTi8fdpYaaZZkrLdz9ivs6pxYefJMpmcPJ0GvrSeQM2ZHDvzYZS+UstVlphKJVFe5LjLDZsr4spVnm+RsaTNo6W53fIVtxkakdP6ZxcP8kcgQeRMDi2Q0X73NlREoqSMZRI55p6p/Tr5w9UIjxA5jaCKzTYmUFtPTvjDPqXUVaa3JwQwri/ILxNZpMM9Qa4oObHVaT7+xi2r0dkULMnZqjWhHiPD3rY74ZIZIqeNn3lcbxiBWJFTRT9OXHlqu8hx/X044ayOElBbZcK7Qu7udXTIuF5Ouaphx41hCLQHgdjbVZ7rsR/m5s0k+zaWceMoksnJXq4ybziFb3DZSK1bYP4NsLjbVaEvFIyLoZQNCm6VqTX7RHabX0wYcoEbVu3xkONlUwjEipyMpSYryeNfS3f9tr57x/ySQb4MMHS0ZHKa8qSzCQQKRCApa0M2p0CHTCgQKAYBRE4xzpEo6kSgZ+OpOlnqbDPXT23sbABEDwEI5IIAIicXx4ATEIAABCAAAQjUmwAip95EsQcBCEAAAhCAQC4IIHJycQw4AYEwgT+9+qpc/c1v5K9Xr8pnVq4MBv/m61+X//7DH4L3/ddqQtyYaVWtM+fZzNVe5o+/r+2DOcdfY/q48tFH5StPPcWRQgACEGg5AUROy48AByAQFTj/Njzc1lj+cWwModPWJ4jzECgGAUROMc6RKApEQGVxEDkFOlBCgQAEWkYAkdMy9GwMgWQClKt4OiAAAQjUTgCRUztDLBSIwPz8fIGiIRQIQAACrSXQ1dXVUgcQOS3Fz+Z5I4DIyduJ4A8EINDOBBA57Xx6+F44Aoicwh0pAUEAAi0kgMhpIXy2hoBNAJHDMwEBCECgfgQQOfVjiSUI1EwAkVMzQgxAAAIQCAggcngYIJAjAoicHB0GrkAAAm1PAJHT9kdIAEUigMgp0mkSCwQg0GoCiJxWnwD7Q8AggMjhcYAABCBQPwKInPqxxBIEaiaAyKkZYR0N3JYfbpuV8cDiEhkbXy7frOMOmIJAQwnMHZHN68/Ic7dekU3BRnNyZPN62XvGfaP34Dk5uSniyhEAACAASURBVHOF+0LP3yvekAyeuCWv+AutMWehnDu5U7yVxnprvzSbDQ3eNY7IaQJktoBAVgKInKykGj3vrrw5cknODz4gL29o9F7Yh0AjCEzJnqUDckwG5YQhcqb2LJWBy55A0QLEmXHupOxc4c53JrvCZmqPLB24LAf1mPf6rcfkVqB6bJ/j9itjsxFhWzYROU2AzBYQyEoAkZOVVKPnOVmckbuy+8DnpKfRW2EfAnUmMHdks6x3UjW9g4PiqBwjk6NEx37p9YWLua8SNft7jeyMm/E585wrepQ42t9rZH2MtYn7lbFZ57BjzSFymkGZPSCQkcD8xSvyne/fkPPBfK9EcvND4/1Py49eWyOPd3uTQmMi2/ap7IObiXjpfWPj+5fJ28+KjHz/juz2yi7XJ6/II4cXumUYbac0JuZra6zadYE39l4mHysed8gsFZllJP/9hHi1SImbr2yqNXMimxbKS4c/crd5eJVceHqx6NiP3ye7ZVaGf6sGSsx/9/N3ZVi8eZ7fmselbmftwnSbcWd79pqse9Hb3/Qh4zPDNAjYBOamppznepOssMtVseWrJH5mFkYJnidFXveyOtaSxP0ipq3MThOODpHTBMhsAYGsBFyRYwgNvdD9kBYtXpyX+kNRvP4QayxNqChToXGVrbgpM+8vdEVPZpFT7TqDQlmRkyC2tDAplZG0uJjqkrf9jEvEbtp8Xxj5QsllObNrrfzqodtaVIr6fct9Yeape5SzmeVsPwmL2KwPD/MgEFE7Vk+Ol1k5MXhMBrymnFDfjbFeZ2eODXqZHTcDdLn3jJzRDTu9pTKWuWcZERW22ZzjQuQ0hzO7QCATgViRE/lQVR/GN+VBlc257gieY4tKH/L2LinCZbUjEA5Jl8wc9j54M4qcateFGnarFTlpLFRmq5zI04LRY9cd7bsJMjLb71piM2VdaM9KbMY9EuY+mR4ZJkEgmYAtOnSfzbFSs7Hdd+NZcstPXyr18oR6d9QkJXreksdCDc3O2ykiJ2KzSeeGyGkSaLaBQBYCsSJHZW5CQqb0Qbr7/1qZjMwiZ4lMqJ4Ts3yVViYKPsiT1qWVuczym1dO67FKY6bfZcVW2J5ZSooXOUnzY5qLfdZWWc8tbVkZJF2eWixKGI04d0x0xseap8NKtOkFHeFulSOzPDjMgUAcgTiRk9J3o0y4YkTiMzXBHgm9PQkiJ5vNxhwhIqcxXLEKgaoINCuTs23XJ3L+C2vkZVNslBUXd6TadX4PUFBqe22RHIqU5cwP/Wy9QRHIZTM55oqUrMvT4mR8PpKtwZVxO8OiXqvxbrmu+nqe9XukKszkaH/nZVvQY0Ump6o/HBbFEyjbkxNuLs6ebckucrLbbMwhInIawxWrEKiKQH16cowPzdgP/XmnwbZLDjztNOWmNBdHG4+rXRcjWKoVOXampKyosURHTGnpJXEaso0GZb/3STUYH1rr9uREen+c01XjE2uXyYzT43kguIXl9eTE2YzLXoX6q1ybw78lk1PVHw+LogRiMiuhW1K6XKVujTvfoxMpSRnmzHluukfcPuQy35OTZrNJ54XIaRJotoFAFgLxIsdZWfHtqrSsyA1Z7TcxVyRy0tbZJSG1v9PQq8VMHctVOizztlTcTbP45l73S/3M+Z4A+rslMv5b93bTg36jcbl91Lh3K8q9zeafborN2D6k8K2wB3etkm1Ts3w/T5Y/FuaUJ5DhywD9xmP9/TnOdXP7xx/3r4m74+Hv3gnWWPuVs1k+gNpnIHJqZ4gFCNSNQGG+JyetsbhutGo1VOMX/qWIFr5EsNazYT0E6kMAkVMfjliBQF0I9Gw8VRc7GGl/AhfGH2j/IIgAAi0mgMhp8QGwPQRMAmRymvk8VJnJCUqHcf+WVZU2mxk2e0GggwggcjrosAk1/wQKI3LyjxoPIQCBDiCAyOmAQybE9iGAyGmfs8JTCEAg/wQQOfk/IzzsIAKdJHL+4+hRufH223Ln2rXghJd87WvyjVdf7aATJ1QIQKCRBBA5jaSLbQhUSKBTRI4SOH945plYOvd99rPy6Z7W/9vfi5Yv1/4pEWb+rt7zX/sBxM3xx+y1lTwSau2yRx6Rvx8aqmQZcyEAAY8AIodHAQI5IoDIydFh5MiVr//0pwidHJ0HrrQPAURO+5wVnkKgUAT+5JSlrv7mN/LXq1flf5xsyScfuV/Ix0+UwD+OjclXnnoKNBCAQJsRWHDP+Wkzn3EXAhBoAIF3nnhCPjx/vgGWqzP5mZUr9UIlwszf1Xv+a99y3Bx/zF5biTdq7cpHH0XgVAKNuRDIEQFETo4OA1cgAAEIQAACEKgfAURO/VhiCQIQgAAEIACBHBFA5OToMHAFAhCAAAQgAIH6EUDk1I8lliAAAQhAAAIQyBEBRE6ODgNXIAABCEAAAhCoHwFETv1YYgkCEIAABCAAgRwRQOTk6DBwBQIQgAAECkRgdkz6V0/L6L2jsiUIa1bG+lfLrtPuG32HZ2R6eFU4aHvd5JAs2PpGBEywVs/fJZ5JZVRmpodFW00bKxDqpFAQOR1wyIQIAQhAAALNJjApQwu2yhuyQyYMkTM5tEC2XvREiBYgR2VoZlpKOid+Xch7LXqkZFe9Pr5d7h0tSalgftpYs5G0YD9ETgugsyUEIAABCBSXwOxYv6x2UjV9O3aIo3KMTI4SMKPSHxI1JQ7J60xWrghyFI74mkYJp9H+mIyQsyxtrLgnUIoMkdMJp0yMlRH4yw359uNX5KxetVh+8uZD8r0vfiy/GP69PP+eYeqra2R6bJksl1vyg40X5IQe6pZfnlor39K/m+/767xxvcdtecabe238j9J/cJGx1tgnNNezuWWdXH9hqbWHsbcfQ+Cja++dH5+SJyaTfDTfV/H+SWTrInn+4E13cbCn8/vpS9Iz4r1vj1VGm9kQKByB2clJ5+9li6yyy06x5atS+InrDEJaCB0dKpWjRJW/toscN7NB/oK0scJhjw0IkdMZ50yUmQm4IkIObJSf9fkf5lISH5Y4EXHFz9md7nwtVia6Q+InsGWutYXL8FX54L1FgegJuWvMXaPs//tKT+Ck7K3XOCLkqyID+5RIM0WXL2bSfPdFnT/X5fLB3m/Ir7fdiWF0xxODmUEzEQLFJxDXWzPaLxNDR2Wr15Szw8jIBEASxZDbzzM9WsriOLkanR262HdaTuumnD45HGSK0saKj19FiMjpjHMmyqwEIiJGfbhflQ06m+MYscdT51uCKUHkKOFy0MkAfXCwlNmJFzmfl/E0X3TmyPNV3EzRwN47TobpK44w+ZTOvnx7yrHs/E+mziCl+h4WQMofLeACgWV6aDHKypp5ECg6gYQG4qBhWPfWXDREiQckSeTEvR/p61HC5rhsV31AaWNFZ+/Fh8jpkIMmzIwEVBnmyGIvE6PWWB/2sSLHL235e/glriwixxEuwx/L3n0iu43yVVTkqD18u95oqKxm7e2JnGfeXCw/fVHk0NhSeUeVn3Z2y4kRT0ylrffKc36GSls32UTWWr5lxM00CBSaQEImJ7j5pEtNdmbGIZIgcnSpano0vsE4AJnW95PeE1TEs0DkFPFUial6AjVncuwMh1H6isnkqEzL2b99SH62ItyjExU5SpioTE6CPTviYK+Vcs0XN1Ofkl/v/LjUCxSJ1TSSksnRNm7KgJ/dMjNIuizGDwQgoAmU7cmpTORkayJG5JhPHyKHv0UIhAjU1pMTLmellLr8npkt3XLoBad5OU1wJPbypGSZ7D4epxQ2oPqMQmIqLUvl9eRIuLla9xeJajou9Sm5zcxkcvhDgkCEQExGJiRU7KvgvoGU79cJ9+M4C2wbaq3uQ3a+JydtrEOOC5HTIQdNmBUQiL1d5a2PFSPmLSr7NpZ94ylcKvoHv8E5q8hx3IhrbnZvdhlCw7Snb0J5oiQ2U+XfDDOFiieAVjjlrUn3FtUG3XTs9PZ4JTz/ptmGvetkYOJC0HxdAWmmQqDYBDJ8GWD2xuPkDI1/9dyFGf5enrSxYsN3o0PkdMIpEyMEKiYQLVdVbIIFEIAABFpMAJHT4gNg+3wR6Nl4Kl8OtZk3109tbDOPcRcCECgyAUROkU+X2CBQNQEyOVWjYyEEIJAbAoic3BwFjkAAAhCAAAQgUE8CiJx60sQWBCAAAQhAAAK5IYDIyc1R4AgEIAABCEAAAvUkgMipJ01sQQACEIAABCCQGwKInNwcBY5AAAIQgAAEIFBPAoicetLEVtsTmJ+fb/sYCAACEIBAXgh0dXW11BVETkvxs3neCCBy8nYi+AMBCLQzAUROO58evheOACKncEdKQBCAQAsJIHJaCJ+tIWATQOTwTEAAAhCoHwFETv1YYgkCNRNA5NSMEAMQgAAEAgKIHB4GCOSIACInR4eBKxCAQNsTQOS0/RESQJEIIHKKdJrEAgEItJoAIqfVJ8D+EDAIIHJ4HCAAAQjUjwAip34ssQSBmgl0tsi5LT/cNivjAcUlMja+XL5ZM1UMQKBDCcwdkc3rz8hzt16RTT4C/d5eOeO/7j0o507ulBXqtTlmvq/nzsmRzetlr7ew9+A5ObnTWTW1R5YOHIsA1uMr9iePqbVN+EHkNAEyW0AgK4HOFTl35c2RS3J+8AF5eUNWWsyDAASSCUzJnqUDckwG5YQpcpQoeesxufVKIHs8E+78y554mTuyWdafeS6YN7VnqQxc9gSRFkOO5XMnJaJVtOiR8J6+k2ljDTpKRE6DwGIWAtUQKIrIuT55RR651C0Xnl6cEYOTxRm5K7sPfE56Mq5gGgQgEE9ACxQn5dI7OCiOygllcpRY2d/rZWHM5ZGsjxI9+6VXCxnz9zTqrlByFI5ENJSkjTXuJBE5jWOLZQhUTECLnJsfyne+f0PO69Wflh+9tkYe73YzHS+9b5i8f5m87YgCUYLi8P/TAw/uWiu/2nKfZ+OO7LbLPdq2935oH8/uw6tcYWLOM6NIet+KNFHkxMbmLFbvH79PdsusDP/WjDsBYYWMesQshZllMLtEpvbzx2OYe2OrNXPxzsbz3zkz8flXfPIsgED9CMxNTYls2iQrIsJFlZyeFHk9JgOTJnIkpuwV464WV8cGS+UvY07aWP0ij1pC5DSSLrYhUCGB+fk53Zci+7yyzdlrsu5FKfWm2CIjNK4+sG/Kg0oUiSFmkkRKRLBUuD4ltniR4wqK2Ng80RKIBDvu0F4pdtS8SFzhUpj2bapLC0Rf/AQ+mWvLsP/dz9+VYXFFofr90FpPYFZ45kyHQMMIJAiXy71n5IzuremVg0HJKZxp8bNBgyorI04Jan+vnBg8JgNeU45+P1Txcnt2zjwXl8VJG2tY9NowIqexfLEOgYoIzF+8Usq06JWG8OiO+wA3zVcoUuotcrQo+CgmXi8bFRFeaf5acScJtSyM0uLstgRTJNNlZMOSxNPfLZHxPy/yRFNFx81kCDSWgC1yIr00Sti8JY/5PTtG43HvwRMyeGzAFS1K5DjNxeFm48uGQHLCiGty9qNLG2ssAUROg/liHgIVEZifOi/rjpkfmFZDbkK5SGcnVMkqVG7yS16uC9tUdqgnvVwVLneVWZ8SWWwmR4mgpNhMv7TdlEbkNDuqadlmFFeWC8qAKSInEFApN748YafZ0jBd0bPO5CYQKCsu0nptjLHLbiYnuIXl3bQyszZ2o7IZXdpYoymQyWk0YexDoAICtWVyDGFgiwa/9PLaIjkU6skx+3aMD/ws6ysVOWUzKh/J1qCHqJGZHNPxdJETKm0l+b+vS8ZfjOl/quDcmQqBhhCoReSYa2N7e8KlqcSGZiewtLGGxG0YReQ0mjD2IVABgUp7csL9Ja7IGd/k9IY8dDtc9vI/oFNFTopIiltfqcjxmn+T+o3MvpZwXPZGtfXkhDM9aeXANAFksHYavdP9reABYCoE6knAFif2FW41rvuQ1ffkhLM6+sq4nAhdIQ9uZUWuguezH0ehROTU84HCFgRqJJB8u8oznNAXEty68m5c9cSUaLKUq6SS9dXEmnS7Stsybzr5t8oSNkmzE1vSi7Pt354yblsZa0U1Fv/ZvcGmr7Wnjfm+++XCatiwBgL1JhCTyfEbit2tYr5Dx/9ivzJfBhhuPM5Y9mrO9/+FKCJy6v1QYQ8CNRAoyvfk1ICApRCAAATqRgCRUzeUGIJA7QR6Np6q3QgWWkrgwvgDLd2fzSEAgRIBRA5PAwRyRIBMTo4OA1cgAIG2J4DIafsjJIAiEUDkFOk0iQUCEGg1AUROq0+A/SFgEEDk8DhAAAIQqB8BRE79WGIJAjUTQOTUjBADEIAABAICiBweBgjkiAAiJ0eHgSsQgEDbE0DktP0REkCRCCByinSaxAIBCLSaACKn1SfA/hCAAAQgAAEIFJLAgnvOTyEjIygIQAACEIAABDqaACKno4+f4CEAAQhAAALFJYDIKe7ZEhkEIAABCECgowkgcjr6+AkeAhCAAAQgUFwCiJzini2RQQACEIAABDqaACKno4+f4CEAAQhAAALFJYDIKe7ZEhkEIAABCECgowkgcjr6+AkeAhCAAAQaRmB2TPpXT8vovaOyxd9Ev7dLTvuv+w7LzPSwrFKvk8Ymh2TB1jcibvYdnpHpYWdlaLxPDs9Mi3o79BPnS8MCz49hRE5+zgJPIAABCECgMAQmZWjBVnlDdsiEKXKUIDm+Xe4dDWRPKeK0MZOLFjXi2tXi5agM+cLGHDPWTA4tkK1vWL4UhnVyIIicDjhkQoQABCAAgeYRmB3rl9W7Tkvfjh3iqJxQJkeJjdF+LwNjuZQ2ZighLZ4chSNxOslJ6zjjo9JvZnOU8Bm9KH2nvxzOKjUPSct2QuS0DD0b55LAX27Itx+/ImcD57rll6fWyrdC7y+Wn7z5kHzvi94ka83AgY3ys76P5RfDv5fn3zOi/Ooamd4nsvvx2/KMsukMXRv/o/QfXGTsURoTbdd7bf5ew7rAG8te5CxiY/Jmnb4kPSM3S0u2rJPrLyyVkL9qNNH/W/KDjRfkxJb75Sdz70cZjS2T5bl8OHAKAtkIzE5OimzZIqsiJaJZGevfLnI8ppwkaWOlfbWAOjpUKnFZLkXHld1RWXW8X0bt0lm2cNp6FiKnrY8P5+tOIPbD3/1QFi1enB31h7y4wkSsMXt96mtn7fBV+eC9Ra7oSZsbGqt2nUErVeSkxRTH4o4r+sQQZSkiZ40Sdv++0hVG9ry6HygGIdBCAhGR42ZZLvadltO6Kcfsn0kb82NQgmW1TI/GZHGCfp5wT44SPdvluExvmYz2B7UQTbO2RuQ0izT7tAeBuA//yHvqg/6qbFAf7HOO4DmyWKaTsg8pwkV92B+UbvngYHy2JikTUu06lTkKftJEjhJxaTGFTtJgkUnkfF7GfXahTJiRwWqPJwUvIVCegC1y7P4ZXVo6LtvjemvMsUDjxDQy216EenIc+/2zMqoam2k8Ln9ezIBA4QnEffhHPvTdUtTZnRtl7386WYmJ7ipEjvNhP/yx7DXLV5FSmaJtlsuUEEhal1bmMstvIrqctsLKuhgHq0toZWMybXrlOy1ywnuF/VdjVqmPTE7h/6Q6OsCywiKmfyYAFh3Tpajp0fim5Zh1q0YXyPHtXtanrC/FPCkyOcU8V6KqlkCTMjkDe+/I2b99KCw2MpSrql3n9wAFpbY3F8tPjd6gEK60TI728aYMBD1J1WRyjNIfIqfaJ5V17UCgrLCoTORkb0xWjcejMr1a3e6K/uxIbFpuB6iV+YjIqYwXs4tOoC49OYYIiBUuTtPulm459ILTYJvSXBwtV1W7LibLkyZyYvuMvJhUeS7oRxJ558en5IlJM5OToXG6XN9S0Z8x4uscArbIsa93q3Hdh+yUk9LGNLGEfpyy6zzcZQVXMY8FkVPMcyWqagkk9apUfLvKcyD2A/2K/IPfxFyRyElbZ5eJ1P5OqUuLmcrKVdrzxNtV4VtjG/auk4GJC7p0FymBlbsd5pfEyt30qvYsWQeBVhOIERb+9XLXtfD31qSNxV4ND/SLe2U9zmaAAJHT6qeB/SEAgboRQDjUDSWGIACB9iVAJqd9zw7PG0CgZ+OpBljFZCUErp/aWMl05kIAAhBIJIDI4eGAQBEJVJnJ+dOrr8rVX/9aFn72s/Ktf/mXIpIhJghAoIMIIHI66LAJFQJpBJTA+d3wsNzzJi1culT+d09PKrTPrFwZGv/r1av6tf++Fku//CXgIQABCLSEACKnJdjZFAL5I2CLnHp5eN+SJfKZ5dX/Qw1KMK189FH5ylNP1csl7EAAAh1CAJHTIQdNmBDIQkAJnXP//M9ye3Y2y/SmzvnHsTGETlOJsxkE2p8AIqf9z5AIIFB3Au9897vy4bvvlrWbVK765NYt+Z/r18uur2QCIqcSWsyFAAQUAUQOzwEEINAQAu888YR8eP58zbYpV9WMEAMQ6FgCiJyOPXoCjyMwPz8PGAhAAAIQqBOBrq6uOlmqzgwipzpurCooAUROQQ+WsCAAgZYQQOS0BDubQiCeACKHJwMCEIBA/QggcurHEksQqJkAIqdmhBiAAAQgEBBA5PAwQCBHBBA5OToMXIEABNqeACKn7Y+QAIpEAJFTpNMkFghAoNUEEDmtPgH2h4BBAJHD4wABCECgfgQQOfVjiSUI1EwAkVMzQgxAAAIQCAggcngYIJAjAoicHB0GrkCg3QnMHZHN68/Ic7dekU1+LPq9vXLGf917UM6d3Ckr1Ou0sdD6am32ysFzJ2Wn3qw5P4ic5nBmFwhkIoDIyYSJSRCAQFkCU7Jn6YAck0E5YYqcqT2y9K3H5NYrgewpWUob07MqtenOdxwQtd3ckc2yfu+Xwv6UjaO2CYic2vixGgJ1JYDIqStOjEGgIwm4YuKM9A4OiqNyQpmcqT1LZX/vOTkZk05JG6vKZiSTpETPfultYjYHkdORfwIEnVcCWuTc/FC+8/0b4v6rS5+WH722Rh7vvitvjlySl943PL9/mbx94HPSI7flh9tmZVwPLZGx8eXyTf27+b6/zhvXe9yR3d7c65NX5JHDC421pX3cMfH8cN73/JNda2X3pUsyLKvkwtOLgwV6/qVu572Fjs9zIpsWykuHP3LHH/bmhmI0/D57Tda96M0158fGY8RqxRM4k/R+Xh8A/IJAHQjMTU05f3ebZEVEZMzJkc1PirweVzJKG3OyMFXbXC9nnnMzOaIyRft7S+WxOsRazgQipxwhxiHQRALz83NasMi+B+TlDc7G+kNfSuIj8qHtip/zg+58LTCmukLiJ7Blrg3ZccTQyE2ZeX9hIHrskH/383cDMaN+P7R2rfxqy32e4CmJJRHTH1+Y+WLEFV0zjjj61UO3QyLL3c8dD8f+SVhc/R+RA0rY2RwQOU18StmqbQgkZFIu956RM7opx+yRcbMs8WNGxBXZVOuUeFovTmLJ2c7o/2kSREROk0CzDQSyEJi/eMX68Fcf/DflQZ3NcSyU/XA351uiIUHkrHaE0SHpkpnDplixvfXEy98tkfE/L/JElJoTFllh/6wxZ3aQ5dl+N0bk2HvGxI7IyfIYMQcCLgFbkOjXTpdOUC5SwuYteUz17KSNmTwrsen18Fw+6JbH6MnhwYRAhxOYnzov645lFRG+6PFLWz48v8SVReQskYmRu7L7WZERo3wVewxeKWmbn2XyJpXKU4u1iBlx7mnoLI8tgNR8ZUPFl7RfpIzlx+Kt/bclbmksVuyFOWg/e8JluQ5/vAi/0wjE3a4KMUjrkUkYq8Sm2Le76MnptEeQeCEQIlB7Jsc0V17kbNv1iZz/wpoMYsDLquzrkvEX7YyPGvtIto53y3XVg/Osl3WKETmpmRwtXOZlm5+10uWrUhYrJKDKZbT8Mt9ri+RQOfHGMwiBohKoRJBErnUjcurxWCy45/zUwxA2IFAEArX25IQzHCmlLk9QyMNdcuDpmB6XEEy37DS+ye3DCff9uBNVn87E2mUy4/Q76p4Z/a7XkyPhBmndcxOXYbH6j3Qf0G/NrJQSUl5TdTmR448jcorwZ0EM1RKwRY5q/NU3ur3vzVHjug/Z+Z6ctDFz/0psev04xwYpV1V7hKyDQKEIJN+u8sKMbbA1b1HZt7ESbiB5ZaHVfukp5RaSFht/9oWK8sPbz78ppd6KLWUZfTy/dW9MPaiajmMblg1R5N0ge3DXKtk2NSvntzri6ed2Sc4/dvO2GOWqQv0xEEztBGIyOf5VcNd4+Dt00sYCZyq0Gf6CQb4MsPZDxQIE2phA235PTqxIijYeV3U03JyqChuLIAABEW5X8RRAIEcEejaeypE3xXLlwvgDxQqIaCAAgbIEEDllETEBAs0j0HaZnOA2lPklhD6vOmVymoefnSAAgYIRQOQU7EAJp70JtJ3IaW/ceA8BCBScACKn4AdMeO1FAJHTXueFtxCAQL4JIHLyfT5412EEEDkdduCECwEINJQAIqeheDEOgcoIIHIq48VsCEAAAmkEEDk8HxDIEQFETo4OA1cgAIG2J4DIafsjJAAIQAACEIAABPJIgH/WIY+ngk8QgAAEIAABCNRMAJFTM0IMQAACEIAABCCQRwKInDyeCj5BAAIQgAAEIFAzAUROzQgxAAEIQAACEIBAHgkgcvJ4KvgEAQhAAAIQgEDNBBA5NSPEAAQgAAEIQAACeSSAyMnjqeATBCAAAQhAAAI1E0Dk1IwQAxCAQGcQuCU/2HhBTgTBdssvT62Vb3VG8ERZDYHZMelfPS2j947KFn+9fm+XnPZf9x2WmelhWWXaL7fOXmPaTBtz9tgxcU+OBs5UE1R7rUHktNd54S0EINASAh/LL4Z/L2d3bpSf9bXEATZtOwKTMrRgq7whO2TCFDmTQ7Lg+Ha5l6I0JocWyNY3zHWurYuHZ2R6eJXMjvXL6ulRz0b5MccBV9iovbdelMMz0+KY6YgfRE5HHDNBQgACtRFwsjjDH8veWTqC7gAAFllJREFUsWWyvDZDrO4AAlqE7DotfTt2iKNyQpkcJWBG+12xEvujhMjoRek7/eXSukhmRwmbUelXYkXsbJExdlHZ6jcyRbMy1r9apkc7J5uDyOmAPzhCrIDAX27Itx+/ImeDJV5JIvT+YvnJmw/J977oTbLWDBxQ/7fv/p//8+8Ze391jUzvE9n9+G15xitzXBv/o/QfXOSWPbSd0piYr62xatcF3th72YhiY/Imnb4kPSM3Syu2rJPrLyyVkL9qNNF/r+yz5X75ydz7UUa2kIiciTJulorMMpL/fgJ/bTtuvrKp1vxJZOsief6gF58Z25FPyTNyQZ6YVHNLz8A7Pz4lT4jHwKOiz+ffVzpcFqXbjHvWkvhW8BgztbUEZiedh2TLFlkVESdKZGwXOZ6USVHjo7LqeL+MmmWuakVOREe5WZ8gs9NaTE3ZHZHTFMxs0jYEYj/83Q9F0eLFiUR/CInXj2GNpQkV+4NffdgOX5UP3lvkip7MIqfadcYppIqctJjiWNxxRZ9kE2lrAgHgCKMIk5gnJZVpuIykxcVEt0z7QikSZ9p8Xxj5QsmN9YO935Bff+OWFr+ift/2qfAzkLpHOZuGqNWhp/D1RXXb/DHhqFNXsnpy3CzLxb7Tclo35fSFSkcqA7Rdjsv0lsmYdSVx4meK3P6asHAJj4XPQI8dHYr2ABX4qBA5BT5cQquCQNyHf+Q99UF0VTaoD/Y5R/AcWVz6ULW3TPmAVh/2B52MxAcHvQ+6jCKn2nWhBtk0kaNEXFpMoRgNFplEzudl3GcXyoTZH/Ypgiwlw+WKBO9slP1yojM0P9p3E2Rkdn4czrKlrQvtWYnNuOfViqeKR5olLSRgixz9+qgMBT0xSqAcl+26Z8f5vX9WRlUTcpnG477DEzJ0dGup7GQ0HkfGvPBd8fPlcH9QC9E0a2tETrNIs097EIj78I986Jc+uPb+p5U5yCxynA971eNhlq/SyjKBX0nr0spcZvlNRJfTVlhZF8PvSDYkNibTple60SInvFdQVgpis0p9tWZyYpkZe8SKHNtHf35Mc7F/9laZ0S1tlRqRS+WppaJ+3y1fcTM+1jyNMtGmBzoSUwyz9vhrwss4sRKiUuqfWTW6QI5v93plKlgXbe0xenJWuZu5Akc6quHYx4zI4c8QAiaBJmVyBvbekbN/+1BYbGTI5FS7zu8BCkptby6Wn5r9PyaDtEyO9vGmDAQ9SdVkcozSX11ETpVZoMiTn5J1eUGcDNF/ybbgyridYVGv1fhKuab6evb5PVsVZnLS+FKuar//VmUWK6MyvVrdxIr+xF75TrNrjXVqBgeR035/LnjcDAJ16ckxRECscHGaWrd0y6EXnCbYtNJLZKzadTFZnjSRY/eFmB+8qjwX9COJ6KbbSTOTk6FxumwJyTroCnpyypenLNERU1p6XpwGcaNB2e/FUrH+9GtuT05ctkuNj39tjXwwIXIoaJ72enLibMZl00L9XhZfRE4z/gtQ3z1sMaKvcKu+X+97c9S47kMu9z054eyMvmIuE8YVcu+mlZO5CY1FymP1Da8drJHJaYdTwsfmEUjqVQmVELLcrjJLD/YH/xX5B7+JuSKRk7bOLsGo/Z0GWi1mKitXac+tkol7Y0wNhG8tbdi7TgYmLrjfH2N/aKfEFhIJaf1BcZme2B4p/0v64s4mvrnX/VI/c74ngFZ0y4lJ93bVBr/RWL8yb2XFlJC8W1ElViVeZ+Nsxsadwpfv52nefwfqtVNMxsVvDHa3sL5Dx983LlOjBZKX67G/8C9hzP2+nWgwnfSFgIicej3M2IFAngiUEw558jU3vtT4hX8pooUvEczNIeNIhxFA5HTYgRNuOoGejadABIFcErh+amMu/cIpCOSZACInz6eDbxColgCZnCrIVZnJCUp7cf+WVZU2q/CeJRCAQJQAIoenAgIQgAAEIACBQhJA5BTyWAkKAhAoOoF3nnhCPjx/Xj6zcqWsfPRR+cpTTxU9ZOKDQMUEEDkVI2MBBDqDwDvf/a58+O67QbDqw1T9/PXqVf3Bav8eR+Vvvv51+e8//EEP+b+b6+01WcfUvCw/vp/mXNOntBhs39VcMxbztWk/jU/c3lnisOf8z7Vr8slHH4Xe/sexMYRONTBZU2gCiJxCHy/BQaA6Ar/5p3+SG//6r9UtZlVLCCByWoKdTXNOAJGT8wPCPQg0m8CfnIzAv+1yvgOen7YgsKinR77+ox+RxWmL08LJZhNA5DSbOPvlmsD8/Hyu/WuGc/9x5Ij8Ye9evdWi5cvlfy1eHPyufrnjlErU+/bvcb51rV8v8+fO6SH/d3O9vSbrmJqX5cf305xr+pQWg+27mmvGYr427afxids7SxxJc5Z87WvyjVdfrcUEayHQUAJdXV0NtV/OOCKnHCHGO4oAIsc9biV01M/f79zZUedPsBCAQH0JIHLqyxNrEKiJACKnJnwshgAEIBAigMjhgYBAjgggcnJ0GLgCAQi0PQFETtsfIQEUiQAip0inSSwQgECrCSByWn0C7A8BgwAih8cBAhCAQP0IIHLqxxJLEKiZACKnZoQYgAAEIBAQQOTwMEAgRwQQOTk6DFyBAATangAip+2PkACKRACRU6TTJBYItJjA3BHZvP6MPHfrFdlkuxI7NidHNq+XvWfU5EE5kXmdZzzO5tQeWTpwzJvQKwfPnZSdK5rHBZHTPNbsBIGyBBA5ZRExAQIQyERgSvYsHZBjCWJlas9SGTgWFjL6PTkht17ZJObv5nZx69zxmP206HE88IWNFjwSL54yxVT5JERO5cxYAYGGEUDkNAwthiHQMQTmjmyW9U46pndwUByVE83kKLGx/7L0nvmSMaZEyn7p9QVJUlYmsk6k7H4BeWuPJpwIIqcJkNkCAlkJzM/PyQ+3zcp4aMESGRt3/hmDn78rw7JKLjzt/jMH6uf65BV55FK3XNh+V77z/Tuy25n3TTVw88PSa/N3e6zMXG3/8EK9v7Yrtw3/XL/c92N+9L435Lwe+rT86LU18nj3XXlz5JK89L4x//5l8vaBz0lPom1zT3+dt7cVW9TfrOSZB4HiEJibmhLZtElWJJak9suK13tlv1nKisy1BYkqZcWsc7Cl71fiqsWQkz06d3KnNKtihcgpznNNJAUg4Isc2feAvLyhjFgRVzCcH3Tm9hiipm4ixxEXIzdl5v2Fnngy9nN804JiqssTKDZ8V5gEcZy9JutelJIosoWXGUvEtmUrUcDZ/hbggSAECNRCIEbkKKHxpLwuJzdNhft1yoicxHWmf0k9QPr9veLklujJqeU8WQuBdieQKnIsIZA5W1NlJme1I2IOSZfMHPYyRBFhosTHTXlQZ2gs8uXmlvNJZ3V829lETsTfdn8Y8B8CtRKIEy6b5+Q5lUmxx1JFjpPVSVqXReT4c+jJqfVEWQ+B9iaQLnKM8pRTslKZlBEn6furLfc5QWcTApFSVmLWZ4lMjNyV3c+KjPhlsFD5yefsl6Es7ipzc2yRkeUJZ4FCAi3wwS9t2bazxBbjb3s/CngPgdoJWMJFNQ2/9dgtcfqKVSNN5kzOiv0p6yoRObo52ej7qT3CshYoV5VFxAQINI9AOZHjipmPZOt4t1wfmRN51sii6JLQR4az8X0r8QIjnK3ZtusTOf+FNeEyWCQ7k8Kl5kyOabu8yIn1t3nHxk4QyCeBkJDxbz9FXR08oYRPUuPxY/KWvqWVtM54P+3Kup6GyMnng4JXEGgSAVfkGCWgGGHxO6cBeWLtMplxegsP6IbdmJ+aGo/nRR7ukgNPO7ZD+5fJxoTcqK0nJyzErLJYJLYkf5t0aGwDgbwSqPB7crJcIY9kgNIyOXZ5SvnzpMjrNB7n9YnBLwg0ksDHMvbk752bR8atpbjsiZex2eY3J2cSOXYpyF5kZn1uyOq4xme9xLzplFCq8k3H3q7yBmOzQnG2/dtYCUy8PZL9beR5YRsCOSdQocgpfdeNiqs+XwboXy93SSXYbCBGylUNhItpCFRKINP35FRSNqrUAeZDAAIQKBABRE6BDpNQ2p9Az8ZT7R9ETiK4MP5ATjzBDQhAoFUEEDmtIs++EIghkJrJCco/Zb6ED7IQgAAEIKAJIHJ4ECCQIwKZylU58hdXIAABCOSZACInz6eDbx1HAJHTcUdOwBCAQAMJIHIaCBfTEKiUACKnUmLMhwAEIJBMAJHD0wGBHBFA5OToMHAFAhBoewKInLY/QgIoEgFETpFOk1ggAIFWE0DktPoE2B8CEIAABCAAgUISWHDP+SlkZAQFAQhAAAIQgEBHE0DkdPTxEzwEIAABCECguAQQOcU9WyKDAAQgAAEIdDQBRE5HHz/BQwACEIAABIpLAJFT3LMlMghAAAIQgEBHE0DkdPTxEzwEIAABCECguAQQOcU9WyKDAAQgAAEIdDQBRE5HHz/Btw2B05ekZ+Sm5+5i+cmbD8n3vtg23uMoBDqTwOyY9K+eltF7R2WLT2BySBZsfcN71SeHZ6ZleJX3Us/fJaf9uX2HZWZ6WPxh/XacTWvdjol7ctTfMDRm7dcBp4LI6YBDJsQ2J/CXG/Ltx2/KgC9stOAR+eWptfKtNg8N9yFQXAKTMrRgq7whO2TCFzlacByVIV/YaMEjpXH1+vh2uRcoFJtOjE1x33OMuMJG27zoiafw2OxYv6ze9eXSfsWFH0SGyOmAQybEohG4JT/YeFU2kM0p2sEST0EIuGLitPTt2CGOyglnckIxKhEyKv2e6JkcWiCj/TMyHaR2SpMTbSpRM9pvZHxmZax/tUyPOqLny3YmKbxfQXCnhoHI6YRTJsbKCOjMyRU5q1f5paGP5RfDv5fn3zNMfXWNTI8tk+WiRMcFOaGHuo0Mi/m+v84b13vclmeqyMZcG/+j9E90e3tXFhqzIQCBxhOYnZwU2bJFVsWVlozttXA5OuQJFCVOtoscN8pX5tyMNp1UjpHZMQSPn+UJCaLGs2j1DoicVp8A++eMgCtM5MBG+Vmf45pdGoqIE1f8nN3pzg8LEMuWubYakROIL3pycvbQ4A4E4gkkiZygT8bskXGzLBf7Tstp3ZST0D9TkXBSdlyh4ySWHJMxPT4FPztETsEPmPAqJBARH1ZpyB5PnV9nkeOHQk9OhYfKdAi0iEAZQeL2z3g9OXa/js7IHJftZtOy1iwxzcxeeNGeGzerc/GwWwKjJ6dFzwHbQiA3BJSAOLLYKAWFMzUSK3L80pYfhZ9pKSdyrHVb1sn1F5ZmQEFPTgZITIFA6wmUEzlayJR6csIOJ4wl2HQFjMTc1jJvd9GT0/qHAg8g0EoCNWdyTOfLiRyzJ8cSU6kMEDmtfETYGwKZCTRJ5CRmaCL7I3Iynx0TIVBMArX15IQzPSmlrjK9PSG2cX1BL4oc0k3P/EAAArklYIsM+8q4Gte9xs534aSNmQHaNiNlrtBk3Y9zdIhyVW6fERyDQNMJxN6u8ryIbRg2b1HZt7GM21aRxuPs5Srd0HzwtueEeYOr6XTYEAIQyEogJpPjXwV3TRjfoeO8ShsLtrRsqmvnwXcLGn4FXwjIlwHeu5f1vJgHAQhAAAIQgAAE2oUAt6va5aTwsykEejaeaso+9drk+qmN9TKFHQhAAAKFI4DIKdyREhAEIAABCEAAAooAIofnAAIQgAAEIACBQhJA5BTyWAkKAhCAAAQgAAFEDs8ABCAAAQhAAAKFJIDIKeSxEhQEIAABCEAAAogcngEIQAACEIAABApJAJFTyGMlqGoJzM/PV7uUdRCAAAQgYBHo6upqKRNETkvxs3neCCBy8nYi+AMBCLQzAUROO58evheOACKncEdKQBCAQAsJIHJaCJ+tIWATQOTwTEAAAhCoHwFETv1YYgkCNRNA5NSMEAMQgAAEAgKIHB4GCOSIACInR4eBKxCAQNsTQOS0/RESQJEIIHKKdJrEAgEItJoAIqfVJ8D+EDAIIHJ4HCAAAQjUjwAip34ssQSBmgkgcmpGiAEIQMAnMHdENq8/I8/dekU2+e9N7ZGlA8e8V71y8NxJ2bnCQha3Tr+3V87oqfa6OTmyeb3sdQel9+A5ORkYTRtr/FEhchrPmB0gkJkAIiczKiZCAAKpBKZkz9IBOSaDcsIXOVqoOO/4wkYLHimNa3sx67z3nInyiqOW5o5slvV7vxSsm9qzVAYuH5RzJ3fKCmuPtLFmHCAipxmU2QMCGQkgcjKCYhoEIJBIwBUhZ6R3cFAclRPO5IRWKUGzX3o90ZO4LpLZMdeFbYSdShtrzgEicprDmV0gkImAFjk3P5TvfP+GnNcrPi0/em2NPN59V94cuSQvvW+YuX+ZvH3gc9Ijt+WH22ZlXA8tkbHx5fJN/bv5vr/OG9d73JHd3tzrk1fkkcMLjbXGPtZc17/S2vA+xv5p6yI2vP2S3s9Ej0kQgIAiMDc1JbJpk5dVscpVBiItao4NuhmY1HVuyenMc24mR1QGaH+vkblJ2COu7NXkI0LkNBk420EgjcD8/JwWLLLvAXl5gzPz7DVZ96KUxEdEBLji5/ygO1+LlamukPgJbJlrQ3YcMTRyU2beXxiInpCPqSInZX9EDg87BFpLIElkBP01FfTkiNFb0+uVplR0nuA5MXhMBrymnEGvrJU61iQyiJwmgWYbCGQhMH/xSkyW5KY8qLM5joVMWRV/vpvJKSdyVjvC6JB0ycxhMzuTMZMTm9Xx9hcr45MoslL2ygKNORCAQDyBcpmU2J4cldKxG5bdPp3LXkNxqCfHa2QOmo3168tuQ/Nlt8k5dsxudm7QGSJyGgQWsxCohsD81HlZd2yRl4lRFsKZkniR45e2/B39ElcWkbNEJkbuyu5nRUZCJahKRE7C/lrk2GNmuSw8tk1lr3rsUlg1FFkDAQhoAuVEjm4oLvXkBNTsdWk9OUrI+KUrd9NSaUtSxoLrXo09K0ROY/liHQIVEag9k2NuV17kbNv1iZz/wpp0cVFN2Um5Uck6vyz32iI5lCS2KiLJZAhAoCkiR+ysjyFyvpQyhsjhAYVA5xGotScnLCyUyEkodWkB4jQ5P9wlB552mpfTGn4r6MkJ7V+JyPHnInI676En4sYRsDMwdnlKjT8p8rrXeJyYyfGyM8cG3e+/ibtCvr/X+24caw91hTxprHGBlyyTyWkGZfaAQEYCyberPAOxYsS8RWXfxkq47eTd4FrtNziXFTl22Un549uO2z9LJodyVcbHgmkQqI5ATLnKvybuGjS+Q8fcocYvAwwaj7XN8JcBhseqC6uSVYicSmgxFwINJtA235PDVe8GPwmYhwAE6kEAkVMPitiAQJ0I9Gw8VSdL7W/mwvgD7R8EEUAAAi0lgMhpKX42h0CYAJkcnggIQAAC9SOAyKkfSyxBoGYCbSNyao4UAxCAAAQaTwCR03jG7ACBzAQQOZlRMRECEIBAWQKInLKImACB5hFA5DSPNTtBAALFJ4DIKf4ZE2EbEUDktNFh4SoEIJB7Aoic3B8RDnYSAUROJ502sUIAAo0mgMhpNGHsQwACEIAABCDQkQQW3HN+OjJygoYABCAAAQhAoNAEEDmFPl6CgwAEIAABCHQuAURO5549kUMAAhCAAAQKTQCRU+jjJTgIQAACEIBA5xJA5HTu2RM5BCAAAQhAoNAE/j9d+k7B36RoXw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154" y="0"/>
            <a:ext cx="4942110" cy="6818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9175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Запросы ниже порога частоты не обрабатываются</a:t>
            </a:r>
          </a:p>
          <a:p>
            <a:r>
              <a:rPr lang="ru-RU" dirty="0" smtClean="0"/>
              <a:t>С итоговым списком словосочетаний в </a:t>
            </a:r>
            <a:r>
              <a:rPr lang="ru-RU" dirty="0" err="1" smtClean="0"/>
              <a:t>Вордстате</a:t>
            </a:r>
            <a:r>
              <a:rPr lang="ru-RU" dirty="0" smtClean="0"/>
              <a:t> работать не очень удобно</a:t>
            </a:r>
          </a:p>
          <a:p>
            <a:endParaRPr lang="ru-RU" dirty="0" smtClean="0"/>
          </a:p>
          <a:p>
            <a:r>
              <a:rPr lang="ru-RU" dirty="0" smtClean="0"/>
              <a:t>В итоге 100% специалистов не могут обеспечить 100% исключений, и реклама начинает показываться по таким вот запросам…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29686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76672"/>
            <a:ext cx="9094127" cy="6002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4413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3" y="2005013"/>
            <a:ext cx="8867775" cy="284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9069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53" y="704850"/>
            <a:ext cx="9007351" cy="531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5708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2" y="72008"/>
            <a:ext cx="8974654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2090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ru-RU" dirty="0" smtClean="0"/>
              <a:t>Что происходит дальше?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7260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 помощью </a:t>
            </a:r>
            <a:r>
              <a:rPr lang="en-US" dirty="0" smtClean="0"/>
              <a:t>Google Analytics</a:t>
            </a:r>
            <a:r>
              <a:rPr lang="ru-RU" dirty="0" smtClean="0"/>
              <a:t>, </a:t>
            </a:r>
            <a:r>
              <a:rPr lang="ru-RU" dirty="0" err="1" smtClean="0"/>
              <a:t>Яндекс.Метрики</a:t>
            </a:r>
            <a:r>
              <a:rPr lang="ru-RU" dirty="0" smtClean="0"/>
              <a:t> рекламисты ищут запросы, в ответ на которые пользователь кликнул </a:t>
            </a:r>
            <a:r>
              <a:rPr lang="ru-RU" dirty="0"/>
              <a:t>по рекламе </a:t>
            </a:r>
            <a:r>
              <a:rPr lang="ru-RU" dirty="0" smtClean="0"/>
              <a:t>случайно.</a:t>
            </a:r>
          </a:p>
          <a:p>
            <a:r>
              <a:rPr lang="ru-RU" dirty="0" smtClean="0"/>
              <a:t>Анализируют эти запросы и расширяют списки минус-слов рекламной кампании.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>«</a:t>
            </a:r>
            <a:r>
              <a:rPr lang="ru-RU" i="1" dirty="0">
                <a:solidFill>
                  <a:schemeClr val="tx2"/>
                </a:solidFill>
              </a:rPr>
              <a:t>В ходе рекламы </a:t>
            </a:r>
            <a:r>
              <a:rPr lang="ru-RU" i="1" dirty="0">
                <a:solidFill>
                  <a:srgbClr val="FF0000"/>
                </a:solidFill>
              </a:rPr>
              <a:t>нужно контролировать </a:t>
            </a:r>
            <a:r>
              <a:rPr lang="ru-RU" i="1" dirty="0" smtClean="0">
                <a:solidFill>
                  <a:srgbClr val="FF0000"/>
                </a:solidFill>
              </a:rPr>
              <a:t>запросы, </a:t>
            </a:r>
            <a:r>
              <a:rPr lang="ru-RU" i="1" dirty="0">
                <a:solidFill>
                  <a:srgbClr val="FF0000"/>
                </a:solidFill>
              </a:rPr>
              <a:t>с которых посетители </a:t>
            </a:r>
            <a:r>
              <a:rPr lang="ru-RU" i="1" dirty="0" smtClean="0">
                <a:solidFill>
                  <a:srgbClr val="FF0000"/>
                </a:solidFill>
              </a:rPr>
              <a:t>ПЕРЕХОДЯТ </a:t>
            </a:r>
            <a:r>
              <a:rPr lang="ru-RU" i="1" dirty="0">
                <a:solidFill>
                  <a:srgbClr val="FF0000"/>
                </a:solidFill>
              </a:rPr>
              <a:t>на рекламное объявление</a:t>
            </a:r>
            <a:r>
              <a:rPr lang="ru-RU" i="1" dirty="0">
                <a:solidFill>
                  <a:schemeClr val="tx2"/>
                </a:solidFill>
              </a:rPr>
              <a:t>. По результатам контрольных наблюдений список стоп-слов пополняется. Если правильно подобрать список стоп-слов, можно сэкономить примерно половину затрат на рекламу</a:t>
            </a:r>
            <a:r>
              <a:rPr lang="ru-RU" dirty="0" smtClean="0"/>
              <a:t>» (</a:t>
            </a:r>
            <a:r>
              <a:rPr lang="en-US" i="1" dirty="0" smtClean="0"/>
              <a:t>seoprom.ru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68934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/>
          </a:bodyPr>
          <a:lstStyle/>
          <a:p>
            <a:pPr algn="l"/>
            <a:r>
              <a:rPr lang="ru-RU" sz="5400" dirty="0" smtClean="0"/>
              <a:t>Почему предлагают контролировать переходы по рекламе, а не ПОКАЗЫ рекламы?!.</a:t>
            </a:r>
            <a:endParaRPr lang="ru-RU" sz="54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9408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Клик – первый показатель </a:t>
            </a:r>
            <a:br>
              <a:rPr lang="ru-RU" dirty="0" smtClean="0"/>
            </a:br>
            <a:r>
              <a:rPr lang="ru-RU" dirty="0" smtClean="0"/>
              <a:t>качества рекламы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Пользователь кликнул = реклама хорошая (</a:t>
            </a:r>
            <a:r>
              <a:rPr lang="ru-RU" i="1" dirty="0" smtClean="0"/>
              <a:t>переход зафиксирован в </a:t>
            </a:r>
            <a:r>
              <a:rPr lang="en-US" i="1" dirty="0" smtClean="0"/>
              <a:t>GA</a:t>
            </a:r>
            <a:r>
              <a:rPr lang="ru-RU" i="1" dirty="0" smtClean="0"/>
              <a:t>, Метрике</a:t>
            </a:r>
            <a:r>
              <a:rPr lang="ru-RU" dirty="0" smtClean="0"/>
              <a:t>)</a:t>
            </a:r>
          </a:p>
          <a:p>
            <a:r>
              <a:rPr lang="ru-RU" dirty="0" smtClean="0"/>
              <a:t>Пользователь не кликнул = возможно, есть проблемы </a:t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i="1" dirty="0" smtClean="0"/>
              <a:t>переход не зафиксирован; плохое соответствие запросу, плохой текст объявления, слабая позиция, преимущество конкурентов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643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мы заказываем рекламу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568952" cy="4525963"/>
          </a:xfrm>
        </p:spPr>
        <p:txBody>
          <a:bodyPr/>
          <a:lstStyle/>
          <a:p>
            <a:r>
              <a:rPr lang="ru-RU" dirty="0" smtClean="0"/>
              <a:t>Тема: бронирование номеров в гостиницах</a:t>
            </a:r>
          </a:p>
          <a:p>
            <a:r>
              <a:rPr lang="en-US" dirty="0" smtClean="0"/>
              <a:t>Keywords = </a:t>
            </a:r>
            <a:r>
              <a:rPr lang="ru-RU" dirty="0" smtClean="0"/>
              <a:t>гостиница </a:t>
            </a:r>
            <a:r>
              <a:rPr lang="en-US" dirty="0" smtClean="0"/>
              <a:t>| </a:t>
            </a:r>
            <a:r>
              <a:rPr lang="ru-RU" dirty="0" smtClean="0"/>
              <a:t>отель</a:t>
            </a:r>
            <a:r>
              <a:rPr lang="en-US" dirty="0" smtClean="0"/>
              <a:t> |</a:t>
            </a:r>
            <a:r>
              <a:rPr lang="ru-RU" dirty="0" smtClean="0"/>
              <a:t> </a:t>
            </a:r>
            <a:r>
              <a:rPr lang="en-US" dirty="0" smtClean="0"/>
              <a:t>hotel | </a:t>
            </a:r>
            <a:r>
              <a:rPr lang="ru-RU" dirty="0" smtClean="0"/>
              <a:t>хостел</a:t>
            </a:r>
            <a:br>
              <a:rPr lang="ru-RU" dirty="0" smtClean="0"/>
            </a:br>
            <a:endParaRPr lang="ru-RU" dirty="0" smtClean="0"/>
          </a:p>
          <a:p>
            <a:r>
              <a:rPr lang="ru-RU" dirty="0" smtClean="0"/>
              <a:t>Разных запросов: более 1,5 млн.</a:t>
            </a:r>
            <a:endParaRPr lang="ru-RU" dirty="0"/>
          </a:p>
          <a:p>
            <a:r>
              <a:rPr lang="ru-RU" dirty="0" smtClean="0"/>
              <a:t>Разных запросов (част. </a:t>
            </a:r>
            <a:r>
              <a:rPr lang="en-US" dirty="0" smtClean="0"/>
              <a:t>&gt;1</a:t>
            </a:r>
            <a:r>
              <a:rPr lang="ru-RU" dirty="0" smtClean="0"/>
              <a:t>): </a:t>
            </a:r>
            <a:r>
              <a:rPr lang="ru-RU" dirty="0" err="1" smtClean="0"/>
              <a:t>ок</a:t>
            </a:r>
            <a:r>
              <a:rPr lang="ru-RU" dirty="0" smtClean="0"/>
              <a:t>. </a:t>
            </a:r>
            <a:r>
              <a:rPr lang="en-US" dirty="0" smtClean="0"/>
              <a:t>3</a:t>
            </a:r>
            <a:r>
              <a:rPr lang="ru-RU" dirty="0" smtClean="0"/>
              <a:t>50 000</a:t>
            </a:r>
            <a:endParaRPr lang="en-US" dirty="0" smtClean="0"/>
          </a:p>
          <a:p>
            <a:r>
              <a:rPr lang="ru-RU" dirty="0" smtClean="0"/>
              <a:t>Разных слов в них: </a:t>
            </a:r>
            <a:r>
              <a:rPr lang="ru-RU" dirty="0" err="1" smtClean="0"/>
              <a:t>ок</a:t>
            </a:r>
            <a:r>
              <a:rPr lang="ru-RU" dirty="0" smtClean="0"/>
              <a:t>. 80 000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747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/>
          </a:bodyPr>
          <a:lstStyle/>
          <a:p>
            <a:pPr algn="l"/>
            <a:r>
              <a:rPr lang="ru-RU" sz="5400" dirty="0" smtClean="0"/>
              <a:t>Информацию о запросах, по которым была показана реклама, но не был зафиксирован клик, поисковые системы </a:t>
            </a:r>
            <a:br>
              <a:rPr lang="ru-RU" sz="5400" dirty="0" smtClean="0"/>
            </a:br>
            <a:r>
              <a:rPr lang="ru-RU" sz="5400" dirty="0" smtClean="0">
                <a:solidFill>
                  <a:srgbClr val="FF0000"/>
                </a:solidFill>
              </a:rPr>
              <a:t>НЕ</a:t>
            </a:r>
            <a:r>
              <a:rPr lang="ru-RU" sz="5400" dirty="0" smtClean="0"/>
              <a:t> публикуют.</a:t>
            </a:r>
            <a:endParaRPr lang="ru-RU" sz="5400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61809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мы видим в статистике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/>
              <a:t>Keyword</a:t>
            </a:r>
            <a:r>
              <a:rPr lang="ru-RU" sz="3600" dirty="0"/>
              <a:t>: сапоги, </a:t>
            </a:r>
            <a:r>
              <a:rPr lang="en-US" sz="3600" dirty="0"/>
              <a:t>CTR</a:t>
            </a:r>
            <a:r>
              <a:rPr lang="ru-RU" sz="3600" dirty="0"/>
              <a:t> = 50%</a:t>
            </a:r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56752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Что происходит на самом деле:</a:t>
            </a:r>
            <a:br>
              <a:rPr lang="ru-RU" dirty="0" smtClean="0"/>
            </a:br>
            <a:r>
              <a:rPr lang="ru-RU" dirty="0" smtClean="0"/>
              <a:t>100 кликов / 200 показов = 50% </a:t>
            </a:r>
            <a:r>
              <a:rPr lang="en-US" dirty="0" smtClean="0"/>
              <a:t>CTR</a:t>
            </a:r>
            <a:endParaRPr lang="ru-RU" dirty="0"/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061223"/>
              </p:ext>
            </p:extLst>
          </p:nvPr>
        </p:nvGraphicFramePr>
        <p:xfrm>
          <a:off x="467544" y="2708920"/>
          <a:ext cx="8229600" cy="1925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2057400"/>
                <a:gridCol w="2057400"/>
                <a:gridCol w="2057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Запросы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Показов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Кликов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CTR (%)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купить зимние сапоги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год в сапогах уральские пельмени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0649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620689"/>
            <a:ext cx="9083403" cy="5472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3176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209550"/>
            <a:ext cx="9086850" cy="643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5688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"/>
            <a:ext cx="845551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055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50706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solidFill>
                  <a:srgbClr val="FF0000"/>
                </a:solidFill>
              </a:rPr>
              <a:t>Advse.ru</a:t>
            </a:r>
            <a:r>
              <a:rPr lang="en-US" dirty="0" smtClean="0"/>
              <a:t> </a:t>
            </a:r>
            <a:r>
              <a:rPr lang="ru-RU" dirty="0" smtClean="0"/>
              <a:t>имеет собственные данные о показах и кликах поисковой рекламы в </a:t>
            </a:r>
            <a:r>
              <a:rPr lang="ru-RU" dirty="0" err="1" smtClean="0"/>
              <a:t>Яндекс.Директе</a:t>
            </a:r>
            <a:r>
              <a:rPr lang="ru-RU" dirty="0" smtClean="0"/>
              <a:t> и </a:t>
            </a:r>
            <a:r>
              <a:rPr lang="en-US" dirty="0" smtClean="0"/>
              <a:t>Google </a:t>
            </a:r>
            <a:r>
              <a:rPr lang="en-US" dirty="0" err="1" smtClean="0"/>
              <a:t>AdWords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ru-RU" dirty="0" smtClean="0"/>
              <a:t>Поэтому может показать запросы, по которым реклама показана, но пользователи по ней не кликнули.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3701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92899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Так выглядят запросы </a:t>
            </a:r>
            <a:r>
              <a:rPr lang="en-US" dirty="0" smtClean="0"/>
              <a:t>lamoda.ru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(180 из 378033, всего – 2100 страниц)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numCol="5" spcCol="180000">
            <a:normAutofit fontScale="25000" lnSpcReduction="20000"/>
          </a:bodyPr>
          <a:lstStyle/>
          <a:p>
            <a:pPr marL="0" indent="0">
              <a:buNone/>
            </a:pPr>
            <a:r>
              <a:rPr lang="ru-RU" dirty="0"/>
              <a:t>интернет магазин одежды</a:t>
            </a:r>
          </a:p>
          <a:p>
            <a:pPr marL="0" indent="0">
              <a:buNone/>
            </a:pPr>
            <a:r>
              <a:rPr lang="ru-RU" dirty="0" err="1"/>
              <a:t>adidas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nike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wildberries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бонприкс</a:t>
            </a:r>
            <a:r>
              <a:rPr lang="ru-RU" dirty="0"/>
              <a:t> интернет магазин</a:t>
            </a:r>
          </a:p>
          <a:p>
            <a:pPr marL="0" indent="0">
              <a:buNone/>
            </a:pPr>
            <a:r>
              <a:rPr lang="ru-RU" dirty="0" err="1"/>
              <a:t>адидас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платья</a:t>
            </a:r>
          </a:p>
          <a:p>
            <a:pPr marL="0" indent="0">
              <a:buNone/>
            </a:pPr>
            <a:r>
              <a:rPr lang="ru-RU" dirty="0" err="1"/>
              <a:t>wildberries</a:t>
            </a:r>
            <a:r>
              <a:rPr lang="ru-RU" dirty="0"/>
              <a:t> </a:t>
            </a:r>
            <a:r>
              <a:rPr lang="ru-RU" dirty="0" err="1"/>
              <a:t>ru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обувь</a:t>
            </a:r>
          </a:p>
          <a:p>
            <a:pPr marL="0" indent="0">
              <a:buNone/>
            </a:pPr>
            <a:r>
              <a:rPr lang="ru-RU" dirty="0"/>
              <a:t>глория </a:t>
            </a:r>
            <a:r>
              <a:rPr lang="ru-RU" dirty="0" err="1"/>
              <a:t>джинс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бонприкс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отто</a:t>
            </a:r>
            <a:r>
              <a:rPr lang="ru-RU" dirty="0"/>
              <a:t> интернет магазин</a:t>
            </a:r>
          </a:p>
          <a:p>
            <a:pPr marL="0" indent="0">
              <a:buNone/>
            </a:pPr>
            <a:r>
              <a:rPr lang="ru-RU" dirty="0"/>
              <a:t>обувь интернет магазин</a:t>
            </a:r>
          </a:p>
          <a:p>
            <a:pPr marL="0" indent="0">
              <a:buNone/>
            </a:pPr>
            <a:r>
              <a:rPr lang="ru-RU" dirty="0"/>
              <a:t>одежда</a:t>
            </a:r>
          </a:p>
          <a:p>
            <a:pPr marL="0" indent="0">
              <a:buNone/>
            </a:pPr>
            <a:r>
              <a:rPr lang="ru-RU" dirty="0"/>
              <a:t>центр обувь</a:t>
            </a:r>
          </a:p>
          <a:p>
            <a:pPr marL="0" indent="0">
              <a:buNone/>
            </a:pPr>
            <a:r>
              <a:rPr lang="ru-RU" dirty="0" err="1"/>
              <a:t>центробувь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ламода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отто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интернет магазин обуви</a:t>
            </a:r>
          </a:p>
          <a:p>
            <a:pPr marL="0" indent="0">
              <a:buNone/>
            </a:pPr>
            <a:r>
              <a:rPr lang="ru-RU" dirty="0" err="1"/>
              <a:t>bonprix</a:t>
            </a:r>
            <a:r>
              <a:rPr lang="ru-RU" dirty="0"/>
              <a:t> </a:t>
            </a:r>
            <a:r>
              <a:rPr lang="ru-RU" dirty="0" err="1"/>
              <a:t>ru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адидас</a:t>
            </a:r>
            <a:r>
              <a:rPr lang="ru-RU" dirty="0"/>
              <a:t> интернет магазин</a:t>
            </a:r>
          </a:p>
          <a:p>
            <a:pPr marL="0" indent="0">
              <a:buNone/>
            </a:pPr>
            <a:r>
              <a:rPr lang="ru-RU" dirty="0"/>
              <a:t>глория </a:t>
            </a:r>
            <a:r>
              <a:rPr lang="ru-RU" dirty="0" err="1"/>
              <a:t>джинс</a:t>
            </a:r>
            <a:r>
              <a:rPr lang="ru-RU" dirty="0"/>
              <a:t> официальный сайт</a:t>
            </a:r>
          </a:p>
          <a:p>
            <a:pPr marL="0" indent="0">
              <a:buNone/>
            </a:pPr>
            <a:r>
              <a:rPr lang="ru-RU" dirty="0" err="1"/>
              <a:t>www</a:t>
            </a:r>
            <a:r>
              <a:rPr lang="ru-RU" dirty="0"/>
              <a:t> </a:t>
            </a:r>
            <a:r>
              <a:rPr lang="ru-RU" dirty="0" err="1"/>
              <a:t>bonprix</a:t>
            </a:r>
            <a:r>
              <a:rPr lang="ru-RU" dirty="0"/>
              <a:t> </a:t>
            </a:r>
            <a:r>
              <a:rPr lang="ru-RU" dirty="0" err="1"/>
              <a:t>ru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бон </a:t>
            </a:r>
            <a:r>
              <a:rPr lang="ru-RU" dirty="0" err="1"/>
              <a:t>прикс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bonprix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адидас</a:t>
            </a:r>
            <a:r>
              <a:rPr lang="ru-RU" dirty="0"/>
              <a:t> официальный сайт</a:t>
            </a:r>
          </a:p>
          <a:p>
            <a:pPr marL="0" indent="0">
              <a:buNone/>
            </a:pPr>
            <a:r>
              <a:rPr lang="ru-RU" dirty="0"/>
              <a:t>кроссовки</a:t>
            </a:r>
          </a:p>
          <a:p>
            <a:pPr marL="0" indent="0">
              <a:buNone/>
            </a:pPr>
            <a:r>
              <a:rPr lang="ru-RU" dirty="0" err="1"/>
              <a:t>sapato</a:t>
            </a:r>
            <a:r>
              <a:rPr lang="ru-RU" dirty="0"/>
              <a:t> </a:t>
            </a:r>
            <a:r>
              <a:rPr lang="ru-RU" dirty="0" err="1"/>
              <a:t>ru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сапата</a:t>
            </a:r>
            <a:r>
              <a:rPr lang="ru-RU" dirty="0"/>
              <a:t> </a:t>
            </a:r>
            <a:r>
              <a:rPr lang="ru-RU" dirty="0" err="1"/>
              <a:t>ру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джинсы</a:t>
            </a:r>
          </a:p>
          <a:p>
            <a:pPr marL="0" indent="0">
              <a:buNone/>
            </a:pPr>
            <a:r>
              <a:rPr lang="ru-RU" dirty="0" err="1"/>
              <a:t>сапато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найк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купивип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платья 2012</a:t>
            </a:r>
          </a:p>
          <a:p>
            <a:pPr marL="0" indent="0">
              <a:buNone/>
            </a:pPr>
            <a:r>
              <a:rPr lang="ru-RU" dirty="0"/>
              <a:t>одежда интернет магазин</a:t>
            </a:r>
          </a:p>
          <a:p>
            <a:pPr marL="0" indent="0">
              <a:buNone/>
            </a:pPr>
            <a:r>
              <a:rPr lang="ru-RU" dirty="0" err="1"/>
              <a:t>la</a:t>
            </a:r>
            <a:r>
              <a:rPr lang="ru-RU" dirty="0"/>
              <a:t> </a:t>
            </a:r>
            <a:r>
              <a:rPr lang="ru-RU" dirty="0" err="1"/>
              <a:t>redoute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lamoda</a:t>
            </a:r>
            <a:r>
              <a:rPr lang="ru-RU" dirty="0"/>
              <a:t> </a:t>
            </a:r>
            <a:r>
              <a:rPr lang="ru-RU" dirty="0" err="1"/>
              <a:t>ru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мода весна лето 2012</a:t>
            </a:r>
          </a:p>
          <a:p>
            <a:pPr marL="0" indent="0">
              <a:buNone/>
            </a:pPr>
            <a:r>
              <a:rPr lang="ru-RU" dirty="0"/>
              <a:t>интернет магазин</a:t>
            </a:r>
          </a:p>
          <a:p>
            <a:pPr marL="0" indent="0">
              <a:buNone/>
            </a:pPr>
            <a:r>
              <a:rPr lang="ru-RU" dirty="0" err="1"/>
              <a:t>quelle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сумки</a:t>
            </a:r>
          </a:p>
          <a:p>
            <a:pPr marL="0" indent="0">
              <a:buNone/>
            </a:pPr>
            <a:r>
              <a:rPr lang="ru-RU" dirty="0"/>
              <a:t>каталог одежды</a:t>
            </a:r>
          </a:p>
          <a:p>
            <a:pPr marL="0" indent="0">
              <a:buNone/>
            </a:pPr>
            <a:r>
              <a:rPr lang="ru-RU" dirty="0"/>
              <a:t>бутик </a:t>
            </a:r>
            <a:r>
              <a:rPr lang="ru-RU" dirty="0" err="1"/>
              <a:t>ру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adidas</a:t>
            </a:r>
            <a:r>
              <a:rPr lang="ru-RU" dirty="0"/>
              <a:t> официальный сайт</a:t>
            </a:r>
          </a:p>
          <a:p>
            <a:pPr marL="0" indent="0">
              <a:buNone/>
            </a:pPr>
            <a:r>
              <a:rPr lang="ru-RU" dirty="0"/>
              <a:t>мокасины</a:t>
            </a:r>
          </a:p>
          <a:p>
            <a:pPr marL="0" indent="0">
              <a:buNone/>
            </a:pPr>
            <a:r>
              <a:rPr lang="ru-RU" dirty="0" err="1"/>
              <a:t>секонд</a:t>
            </a:r>
            <a:r>
              <a:rPr lang="ru-RU" dirty="0"/>
              <a:t> </a:t>
            </a:r>
            <a:r>
              <a:rPr lang="ru-RU" dirty="0" err="1"/>
              <a:t>хенд</a:t>
            </a:r>
            <a:r>
              <a:rPr lang="ru-RU" dirty="0"/>
              <a:t> интернет магазин</a:t>
            </a:r>
          </a:p>
          <a:p>
            <a:pPr marL="0" indent="0">
              <a:buNone/>
            </a:pPr>
            <a:r>
              <a:rPr lang="ru-RU" dirty="0" err="1"/>
              <a:t>reebok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lacoste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туфли</a:t>
            </a:r>
          </a:p>
          <a:p>
            <a:pPr marL="0" indent="0">
              <a:buNone/>
            </a:pPr>
            <a:r>
              <a:rPr lang="ru-RU" dirty="0"/>
              <a:t>купи </a:t>
            </a:r>
            <a:r>
              <a:rPr lang="ru-RU" dirty="0" err="1"/>
              <a:t>вип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kupivip</a:t>
            </a:r>
            <a:r>
              <a:rPr lang="ru-RU" dirty="0"/>
              <a:t> </a:t>
            </a:r>
            <a:r>
              <a:rPr lang="ru-RU" dirty="0" err="1"/>
              <a:t>ru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мода</a:t>
            </a:r>
          </a:p>
          <a:p>
            <a:pPr marL="0" indent="0">
              <a:buNone/>
            </a:pPr>
            <a:r>
              <a:rPr lang="ru-RU" dirty="0" err="1"/>
              <a:t>оджи</a:t>
            </a:r>
            <a:r>
              <a:rPr lang="ru-RU" dirty="0"/>
              <a:t> официальный сайт</a:t>
            </a:r>
          </a:p>
          <a:p>
            <a:pPr marL="0" indent="0">
              <a:buNone/>
            </a:pPr>
            <a:r>
              <a:rPr lang="ru-RU" dirty="0" err="1"/>
              <a:t>угги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ботильоны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интернет магазин женской одежды</a:t>
            </a:r>
          </a:p>
          <a:p>
            <a:pPr marL="0" indent="0">
              <a:buNone/>
            </a:pPr>
            <a:r>
              <a:rPr lang="ru-RU" dirty="0" err="1"/>
              <a:t>отто</a:t>
            </a:r>
            <a:r>
              <a:rPr lang="ru-RU" dirty="0"/>
              <a:t> каталог</a:t>
            </a:r>
          </a:p>
          <a:p>
            <a:pPr marL="0" indent="0">
              <a:buNone/>
            </a:pPr>
            <a:r>
              <a:rPr lang="ru-RU" dirty="0"/>
              <a:t>глория </a:t>
            </a:r>
            <a:r>
              <a:rPr lang="ru-RU" dirty="0" err="1"/>
              <a:t>джинс</a:t>
            </a:r>
            <a:r>
              <a:rPr lang="ru-RU" dirty="0"/>
              <a:t> каталог</a:t>
            </a:r>
          </a:p>
          <a:p>
            <a:pPr marL="0" indent="0">
              <a:buNone/>
            </a:pPr>
            <a:r>
              <a:rPr lang="ru-RU" dirty="0" err="1"/>
              <a:t>вайлдберриз</a:t>
            </a:r>
            <a:r>
              <a:rPr lang="ru-RU" dirty="0"/>
              <a:t> интернет магазин</a:t>
            </a:r>
          </a:p>
          <a:p>
            <a:pPr marL="0" indent="0">
              <a:buNone/>
            </a:pPr>
            <a:r>
              <a:rPr lang="ru-RU" dirty="0"/>
              <a:t>вечерние платья</a:t>
            </a:r>
          </a:p>
          <a:p>
            <a:pPr marL="0" indent="0">
              <a:buNone/>
            </a:pPr>
            <a:r>
              <a:rPr lang="ru-RU" dirty="0" err="1"/>
              <a:t>bonprix</a:t>
            </a:r>
            <a:r>
              <a:rPr lang="ru-RU" dirty="0"/>
              <a:t> интернет магазин</a:t>
            </a:r>
          </a:p>
          <a:p>
            <a:pPr marL="0" indent="0">
              <a:buNone/>
            </a:pPr>
            <a:r>
              <a:rPr lang="ru-RU" dirty="0"/>
              <a:t>купить военную форму </a:t>
            </a:r>
            <a:r>
              <a:rPr lang="ru-RU" dirty="0" err="1"/>
              <a:t>нато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кеды</a:t>
            </a:r>
          </a:p>
          <a:p>
            <a:pPr marL="0" indent="0">
              <a:buNone/>
            </a:pPr>
            <a:r>
              <a:rPr lang="ru-RU" dirty="0"/>
              <a:t>сити обувь</a:t>
            </a:r>
          </a:p>
          <a:p>
            <a:pPr marL="0" indent="0">
              <a:buNone/>
            </a:pPr>
            <a:r>
              <a:rPr lang="ru-RU" dirty="0" err="1"/>
              <a:t>остин</a:t>
            </a:r>
            <a:r>
              <a:rPr lang="ru-RU" dirty="0"/>
              <a:t> официальный сайт</a:t>
            </a:r>
          </a:p>
          <a:p>
            <a:pPr marL="0" indent="0">
              <a:buNone/>
            </a:pPr>
            <a:r>
              <a:rPr lang="ru-RU" dirty="0"/>
              <a:t>ла редут</a:t>
            </a:r>
          </a:p>
          <a:p>
            <a:pPr marL="0" indent="0">
              <a:buNone/>
            </a:pPr>
            <a:r>
              <a:rPr lang="ru-RU" dirty="0"/>
              <a:t>пальто весна 2012</a:t>
            </a:r>
          </a:p>
          <a:p>
            <a:pPr marL="0" indent="0">
              <a:buNone/>
            </a:pPr>
            <a:r>
              <a:rPr lang="ru-RU" dirty="0"/>
              <a:t>магазин одежды</a:t>
            </a:r>
          </a:p>
          <a:p>
            <a:pPr marL="0" indent="0">
              <a:buNone/>
            </a:pPr>
            <a:r>
              <a:rPr lang="ru-RU" dirty="0" err="1"/>
              <a:t>centro</a:t>
            </a:r>
            <a:r>
              <a:rPr lang="ru-RU" dirty="0"/>
              <a:t> официальный сайт</a:t>
            </a:r>
          </a:p>
          <a:p>
            <a:pPr marL="0" indent="0">
              <a:buNone/>
            </a:pPr>
            <a:r>
              <a:rPr lang="ru-RU" dirty="0" err="1"/>
              <a:t>квелли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nike</a:t>
            </a:r>
            <a:r>
              <a:rPr lang="ru-RU" dirty="0"/>
              <a:t> </a:t>
            </a:r>
            <a:r>
              <a:rPr lang="ru-RU" dirty="0" err="1"/>
              <a:t>air</a:t>
            </a:r>
            <a:r>
              <a:rPr lang="ru-RU" dirty="0"/>
              <a:t> </a:t>
            </a:r>
            <a:r>
              <a:rPr lang="ru-RU" dirty="0" err="1"/>
              <a:t>max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www</a:t>
            </a:r>
            <a:r>
              <a:rPr lang="ru-RU" dirty="0"/>
              <a:t> </a:t>
            </a:r>
            <a:r>
              <a:rPr lang="ru-RU" dirty="0" err="1"/>
              <a:t>wildberries</a:t>
            </a:r>
            <a:r>
              <a:rPr lang="ru-RU" dirty="0"/>
              <a:t> </a:t>
            </a:r>
            <a:r>
              <a:rPr lang="ru-RU" dirty="0" err="1"/>
              <a:t>ru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купальники 2012</a:t>
            </a:r>
          </a:p>
          <a:p>
            <a:pPr marL="0" indent="0">
              <a:buNone/>
            </a:pPr>
            <a:r>
              <a:rPr lang="ru-RU" dirty="0"/>
              <a:t>женская одежда</a:t>
            </a:r>
          </a:p>
          <a:p>
            <a:pPr marL="0" indent="0">
              <a:buNone/>
            </a:pPr>
            <a:r>
              <a:rPr lang="ru-RU" dirty="0"/>
              <a:t>кожаные куртки</a:t>
            </a:r>
          </a:p>
          <a:p>
            <a:pPr marL="0" indent="0">
              <a:buNone/>
            </a:pPr>
            <a:r>
              <a:rPr lang="ru-RU" dirty="0" err="1"/>
              <a:t>nike</a:t>
            </a:r>
            <a:r>
              <a:rPr lang="ru-RU" dirty="0"/>
              <a:t> официальный сайт</a:t>
            </a:r>
          </a:p>
          <a:p>
            <a:pPr marL="0" indent="0">
              <a:buNone/>
            </a:pPr>
            <a:r>
              <a:rPr lang="ru-RU" dirty="0"/>
              <a:t>глория </a:t>
            </a:r>
            <a:r>
              <a:rPr lang="ru-RU" dirty="0" err="1"/>
              <a:t>джинс</a:t>
            </a:r>
            <a:r>
              <a:rPr lang="ru-RU" dirty="0"/>
              <a:t> интернет магазин</a:t>
            </a:r>
          </a:p>
          <a:p>
            <a:pPr marL="0" indent="0">
              <a:buNone/>
            </a:pPr>
            <a:r>
              <a:rPr lang="ru-RU" dirty="0"/>
              <a:t>снежная королева каталог</a:t>
            </a:r>
          </a:p>
          <a:p>
            <a:pPr marL="0" indent="0">
              <a:buNone/>
            </a:pPr>
            <a:r>
              <a:rPr lang="ru-RU" dirty="0"/>
              <a:t>детская одежда</a:t>
            </a:r>
          </a:p>
          <a:p>
            <a:pPr marL="0" indent="0">
              <a:buNone/>
            </a:pPr>
            <a:r>
              <a:rPr lang="ru-RU" dirty="0"/>
              <a:t>бон </a:t>
            </a:r>
            <a:r>
              <a:rPr lang="ru-RU" dirty="0" err="1"/>
              <a:t>прикс</a:t>
            </a:r>
            <a:r>
              <a:rPr lang="ru-RU" dirty="0"/>
              <a:t> интернет магазин</a:t>
            </a:r>
          </a:p>
          <a:p>
            <a:pPr marL="0" indent="0">
              <a:buNone/>
            </a:pPr>
            <a:r>
              <a:rPr lang="ru-RU" dirty="0"/>
              <a:t>вечерние платья 2012</a:t>
            </a:r>
          </a:p>
          <a:p>
            <a:pPr marL="0" indent="0">
              <a:buNone/>
            </a:pPr>
            <a:r>
              <a:rPr lang="ru-RU" dirty="0"/>
              <a:t>мир кожи и меха</a:t>
            </a:r>
          </a:p>
          <a:p>
            <a:pPr marL="0" indent="0">
              <a:buNone/>
            </a:pPr>
            <a:r>
              <a:rPr lang="ru-RU" dirty="0"/>
              <a:t>кроссовки </a:t>
            </a:r>
            <a:r>
              <a:rPr lang="ru-RU" dirty="0" err="1"/>
              <a:t>найк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сапата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ля редут</a:t>
            </a:r>
          </a:p>
          <a:p>
            <a:pPr marL="0" indent="0">
              <a:buNone/>
            </a:pPr>
            <a:r>
              <a:rPr lang="ru-RU" dirty="0" err="1"/>
              <a:t>инсити</a:t>
            </a:r>
            <a:r>
              <a:rPr lang="ru-RU" dirty="0"/>
              <a:t> официальный сайт</a:t>
            </a:r>
          </a:p>
          <a:p>
            <a:pPr marL="0" indent="0">
              <a:buNone/>
            </a:pPr>
            <a:r>
              <a:rPr lang="ru-RU" dirty="0" err="1"/>
              <a:t>nike</a:t>
            </a:r>
            <a:r>
              <a:rPr lang="ru-RU" dirty="0"/>
              <a:t> интернет магазин</a:t>
            </a:r>
          </a:p>
          <a:p>
            <a:pPr marL="0" indent="0">
              <a:buNone/>
            </a:pPr>
            <a:r>
              <a:rPr lang="ru-RU" dirty="0"/>
              <a:t>футболки</a:t>
            </a:r>
          </a:p>
          <a:p>
            <a:pPr marL="0" indent="0">
              <a:buNone/>
            </a:pPr>
            <a:r>
              <a:rPr lang="ru-RU" dirty="0"/>
              <a:t>спортивные костюмы</a:t>
            </a:r>
          </a:p>
          <a:p>
            <a:pPr marL="0" indent="0">
              <a:buNone/>
            </a:pPr>
            <a:r>
              <a:rPr lang="ru-RU" dirty="0"/>
              <a:t>купальники</a:t>
            </a:r>
          </a:p>
          <a:p>
            <a:pPr marL="0" indent="0">
              <a:buNone/>
            </a:pPr>
            <a:r>
              <a:rPr lang="ru-RU" dirty="0"/>
              <a:t>платья на выпускной 2012</a:t>
            </a:r>
          </a:p>
          <a:p>
            <a:pPr marL="0" indent="0">
              <a:buNone/>
            </a:pPr>
            <a:r>
              <a:rPr lang="ru-RU" dirty="0" err="1"/>
              <a:t>найк</a:t>
            </a:r>
            <a:r>
              <a:rPr lang="ru-RU" dirty="0"/>
              <a:t> официальный сайт</a:t>
            </a:r>
          </a:p>
          <a:p>
            <a:pPr marL="0" indent="0">
              <a:buNone/>
            </a:pPr>
            <a:r>
              <a:rPr lang="ru-RU" dirty="0"/>
              <a:t>детская обувь</a:t>
            </a:r>
          </a:p>
          <a:p>
            <a:pPr marL="0" indent="0">
              <a:buNone/>
            </a:pPr>
            <a:r>
              <a:rPr lang="ru-RU" dirty="0"/>
              <a:t>фабрика обуви</a:t>
            </a:r>
          </a:p>
          <a:p>
            <a:pPr marL="0" indent="0">
              <a:buNone/>
            </a:pPr>
            <a:r>
              <a:rPr lang="ru-RU" dirty="0"/>
              <a:t>обувь 21 века</a:t>
            </a:r>
          </a:p>
          <a:p>
            <a:pPr marL="0" indent="0">
              <a:buNone/>
            </a:pPr>
            <a:r>
              <a:rPr lang="ru-RU" dirty="0" err="1"/>
              <a:t>calvin</a:t>
            </a:r>
            <a:r>
              <a:rPr lang="ru-RU" dirty="0"/>
              <a:t> </a:t>
            </a:r>
            <a:r>
              <a:rPr lang="ru-RU" dirty="0" err="1"/>
              <a:t>klein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каталог </a:t>
            </a:r>
            <a:r>
              <a:rPr lang="ru-RU" dirty="0" err="1"/>
              <a:t>квелли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валенки</a:t>
            </a:r>
          </a:p>
          <a:p>
            <a:pPr marL="0" indent="0">
              <a:buNone/>
            </a:pPr>
            <a:r>
              <a:rPr lang="ru-RU" dirty="0" err="1"/>
              <a:t>adidas</a:t>
            </a:r>
            <a:r>
              <a:rPr lang="ru-RU" dirty="0"/>
              <a:t> интернет магазин</a:t>
            </a:r>
          </a:p>
          <a:p>
            <a:pPr marL="0" indent="0">
              <a:buNone/>
            </a:pPr>
            <a:r>
              <a:rPr lang="ru-RU" dirty="0"/>
              <a:t>кроссовки </a:t>
            </a:r>
            <a:r>
              <a:rPr lang="ru-RU" dirty="0" err="1"/>
              <a:t>nike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дисней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женская одежда интернет магазин</a:t>
            </a:r>
          </a:p>
          <a:p>
            <a:pPr marL="0" indent="0">
              <a:buNone/>
            </a:pPr>
            <a:r>
              <a:rPr lang="ru-RU" dirty="0" err="1"/>
              <a:t>sound</a:t>
            </a:r>
            <a:r>
              <a:rPr lang="ru-RU" dirty="0"/>
              <a:t> </a:t>
            </a:r>
            <a:r>
              <a:rPr lang="ru-RU" dirty="0" err="1"/>
              <a:t>quelle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снежная королева</a:t>
            </a:r>
          </a:p>
          <a:p>
            <a:pPr marL="0" indent="0">
              <a:buNone/>
            </a:pPr>
            <a:r>
              <a:rPr lang="ru-RU" dirty="0" err="1"/>
              <a:t>otto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босоножки</a:t>
            </a:r>
          </a:p>
          <a:p>
            <a:pPr marL="0" indent="0">
              <a:buNone/>
            </a:pPr>
            <a:r>
              <a:rPr lang="ru-RU" dirty="0"/>
              <a:t>солнцезащитные очки</a:t>
            </a:r>
          </a:p>
          <a:p>
            <a:pPr marL="0" indent="0">
              <a:buNone/>
            </a:pPr>
            <a:r>
              <a:rPr lang="ru-RU" dirty="0" err="1"/>
              <a:t>sapato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ла редут интернет магазин</a:t>
            </a:r>
          </a:p>
          <a:p>
            <a:pPr marL="0" indent="0">
              <a:buNone/>
            </a:pPr>
            <a:r>
              <a:rPr lang="ru-RU" dirty="0"/>
              <a:t>пальто</a:t>
            </a:r>
          </a:p>
          <a:p>
            <a:pPr marL="0" indent="0">
              <a:buNone/>
            </a:pPr>
            <a:r>
              <a:rPr lang="ru-RU" dirty="0" err="1"/>
              <a:t>сапата</a:t>
            </a:r>
            <a:r>
              <a:rPr lang="ru-RU" dirty="0"/>
              <a:t> интернет магазин</a:t>
            </a:r>
          </a:p>
          <a:p>
            <a:pPr marL="0" indent="0">
              <a:buNone/>
            </a:pPr>
            <a:r>
              <a:rPr lang="ru-RU" dirty="0"/>
              <a:t>платье</a:t>
            </a:r>
          </a:p>
          <a:p>
            <a:pPr marL="0" indent="0">
              <a:buNone/>
            </a:pPr>
            <a:r>
              <a:rPr lang="ru-RU" dirty="0" err="1"/>
              <a:t>бонприкс</a:t>
            </a:r>
            <a:r>
              <a:rPr lang="ru-RU" dirty="0"/>
              <a:t> каталог</a:t>
            </a:r>
          </a:p>
          <a:p>
            <a:pPr marL="0" indent="0">
              <a:buNone/>
            </a:pPr>
            <a:r>
              <a:rPr lang="ru-RU" dirty="0" err="1"/>
              <a:t>бутса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сопато</a:t>
            </a:r>
            <a:r>
              <a:rPr lang="ru-RU" dirty="0"/>
              <a:t> </a:t>
            </a:r>
            <a:r>
              <a:rPr lang="ru-RU" dirty="0" err="1"/>
              <a:t>ру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wildberries</a:t>
            </a:r>
            <a:r>
              <a:rPr lang="ru-RU" dirty="0"/>
              <a:t> интернет магазин</a:t>
            </a:r>
          </a:p>
          <a:p>
            <a:pPr marL="0" indent="0">
              <a:buNone/>
            </a:pPr>
            <a:r>
              <a:rPr lang="ru-RU" dirty="0"/>
              <a:t>снежная королева официальный сайт</a:t>
            </a:r>
          </a:p>
          <a:p>
            <a:pPr marL="0" indent="0">
              <a:buNone/>
            </a:pPr>
            <a:r>
              <a:rPr lang="ru-RU" dirty="0"/>
              <a:t>мокасины мужские</a:t>
            </a:r>
          </a:p>
          <a:p>
            <a:pPr marL="0" indent="0">
              <a:buNone/>
            </a:pPr>
            <a:r>
              <a:rPr lang="ru-RU" dirty="0"/>
              <a:t>одежда по каталогам</a:t>
            </a:r>
          </a:p>
          <a:p>
            <a:pPr marL="0" indent="0">
              <a:buNone/>
            </a:pPr>
            <a:r>
              <a:rPr lang="ru-RU" dirty="0"/>
              <a:t>спортивная одежда</a:t>
            </a:r>
          </a:p>
          <a:p>
            <a:pPr marL="0" indent="0">
              <a:buNone/>
            </a:pPr>
            <a:r>
              <a:rPr lang="ru-RU" dirty="0" err="1"/>
              <a:t>гламур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центробувь</a:t>
            </a:r>
            <a:r>
              <a:rPr lang="ru-RU" dirty="0"/>
              <a:t> официальный сайт</a:t>
            </a:r>
          </a:p>
          <a:p>
            <a:pPr marL="0" indent="0">
              <a:buNone/>
            </a:pPr>
            <a:r>
              <a:rPr lang="ru-RU" dirty="0"/>
              <a:t>джинсы мужские</a:t>
            </a:r>
          </a:p>
          <a:p>
            <a:pPr marL="0" indent="0">
              <a:buNone/>
            </a:pPr>
            <a:r>
              <a:rPr lang="ru-RU" dirty="0"/>
              <a:t>кардиган</a:t>
            </a:r>
          </a:p>
          <a:p>
            <a:pPr marL="0" indent="0">
              <a:buNone/>
            </a:pPr>
            <a:r>
              <a:rPr lang="ru-RU" dirty="0" err="1"/>
              <a:t>бонприкс</a:t>
            </a:r>
            <a:r>
              <a:rPr lang="ru-RU" dirty="0"/>
              <a:t> </a:t>
            </a:r>
            <a:r>
              <a:rPr lang="ru-RU" dirty="0" err="1"/>
              <a:t>россия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converse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адидас</a:t>
            </a:r>
            <a:r>
              <a:rPr lang="ru-RU" dirty="0"/>
              <a:t> дисконт</a:t>
            </a:r>
          </a:p>
          <a:p>
            <a:pPr marL="0" indent="0">
              <a:buNone/>
            </a:pPr>
            <a:r>
              <a:rPr lang="ru-RU" dirty="0"/>
              <a:t>одежда из </a:t>
            </a:r>
            <a:r>
              <a:rPr lang="ru-RU" dirty="0" err="1"/>
              <a:t>китая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рибок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резиновые сапоги</a:t>
            </a:r>
          </a:p>
          <a:p>
            <a:pPr marL="0" indent="0">
              <a:buNone/>
            </a:pPr>
            <a:r>
              <a:rPr lang="ru-RU" dirty="0"/>
              <a:t>мода лето 2012</a:t>
            </a:r>
          </a:p>
          <a:p>
            <a:pPr marL="0" indent="0">
              <a:buNone/>
            </a:pPr>
            <a:r>
              <a:rPr lang="ru-RU" dirty="0"/>
              <a:t>чулки</a:t>
            </a:r>
          </a:p>
          <a:p>
            <a:pPr marL="0" indent="0">
              <a:buNone/>
            </a:pPr>
            <a:r>
              <a:rPr lang="ru-RU" dirty="0"/>
              <a:t>платья интернет магазин</a:t>
            </a:r>
          </a:p>
          <a:p>
            <a:pPr marL="0" indent="0">
              <a:buNone/>
            </a:pPr>
            <a:r>
              <a:rPr lang="ru-RU" dirty="0"/>
              <a:t>сумки женские</a:t>
            </a:r>
          </a:p>
          <a:p>
            <a:pPr marL="0" indent="0">
              <a:buNone/>
            </a:pPr>
            <a:r>
              <a:rPr lang="ru-RU" dirty="0"/>
              <a:t>сумки интернет магазин</a:t>
            </a:r>
          </a:p>
          <a:p>
            <a:pPr marL="0" indent="0">
              <a:buNone/>
            </a:pPr>
            <a:r>
              <a:rPr lang="ru-RU" dirty="0"/>
              <a:t>кроссовки </a:t>
            </a:r>
            <a:r>
              <a:rPr lang="ru-RU" dirty="0" err="1"/>
              <a:t>адидас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1000 и одна сумка</a:t>
            </a:r>
          </a:p>
          <a:p>
            <a:pPr marL="0" indent="0">
              <a:buNone/>
            </a:pPr>
            <a:r>
              <a:rPr lang="ru-RU" dirty="0"/>
              <a:t>туфли 2012</a:t>
            </a:r>
          </a:p>
          <a:p>
            <a:pPr marL="0" indent="0">
              <a:buNone/>
            </a:pPr>
            <a:r>
              <a:rPr lang="ru-RU" dirty="0"/>
              <a:t>интернет магазин детской одежды</a:t>
            </a:r>
          </a:p>
          <a:p>
            <a:pPr marL="0" indent="0">
              <a:buNone/>
            </a:pPr>
            <a:r>
              <a:rPr lang="ru-RU" dirty="0" err="1"/>
              <a:t>www</a:t>
            </a:r>
            <a:r>
              <a:rPr lang="ru-RU" dirty="0"/>
              <a:t> </a:t>
            </a:r>
            <a:r>
              <a:rPr lang="ru-RU" dirty="0" err="1"/>
              <a:t>disney</a:t>
            </a:r>
            <a:r>
              <a:rPr lang="ru-RU" dirty="0"/>
              <a:t> </a:t>
            </a:r>
            <a:r>
              <a:rPr lang="ru-RU" dirty="0" err="1"/>
              <a:t>ru</a:t>
            </a:r>
            <a:r>
              <a:rPr lang="ru-RU" dirty="0"/>
              <a:t> </a:t>
            </a:r>
            <a:r>
              <a:rPr lang="ru-RU" dirty="0" err="1"/>
              <a:t>kanal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толстовки</a:t>
            </a:r>
          </a:p>
          <a:p>
            <a:pPr marL="0" indent="0">
              <a:buNone/>
            </a:pPr>
            <a:r>
              <a:rPr lang="ru-RU" dirty="0"/>
              <a:t>мужская одежда</a:t>
            </a:r>
          </a:p>
          <a:p>
            <a:pPr marL="0" indent="0">
              <a:buNone/>
            </a:pPr>
            <a:r>
              <a:rPr lang="ru-RU" dirty="0"/>
              <a:t>мужская обувь</a:t>
            </a:r>
          </a:p>
          <a:p>
            <a:pPr marL="0" indent="0">
              <a:buNone/>
            </a:pPr>
            <a:r>
              <a:rPr lang="ru-RU" dirty="0"/>
              <a:t>рандеву интернет магазин</a:t>
            </a:r>
          </a:p>
          <a:p>
            <a:pPr marL="0" indent="0">
              <a:buNone/>
            </a:pPr>
            <a:r>
              <a:rPr lang="ru-RU" dirty="0" err="1"/>
              <a:t>ральф</a:t>
            </a:r>
            <a:r>
              <a:rPr lang="ru-RU" dirty="0"/>
              <a:t> </a:t>
            </a:r>
            <a:r>
              <a:rPr lang="ru-RU" dirty="0" err="1"/>
              <a:t>рингер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мужское нижнее белье</a:t>
            </a:r>
          </a:p>
          <a:p>
            <a:pPr marL="0" indent="0">
              <a:buNone/>
            </a:pPr>
            <a:r>
              <a:rPr lang="ru-RU" dirty="0"/>
              <a:t>размеры одежды</a:t>
            </a:r>
          </a:p>
          <a:p>
            <a:pPr marL="0" indent="0">
              <a:buNone/>
            </a:pPr>
            <a:r>
              <a:rPr lang="ru-RU" dirty="0" err="1"/>
              <a:t>квелли</a:t>
            </a:r>
            <a:r>
              <a:rPr lang="ru-RU" dirty="0"/>
              <a:t> интернет магазин</a:t>
            </a:r>
          </a:p>
          <a:p>
            <a:pPr marL="0" indent="0">
              <a:buNone/>
            </a:pPr>
            <a:r>
              <a:rPr lang="ru-RU" dirty="0" err="1"/>
              <a:t>ламода</a:t>
            </a:r>
            <a:r>
              <a:rPr lang="ru-RU" dirty="0"/>
              <a:t> интернет магазин</a:t>
            </a:r>
          </a:p>
          <a:p>
            <a:pPr marL="0" indent="0">
              <a:buNone/>
            </a:pPr>
            <a:r>
              <a:rPr lang="ru-RU" dirty="0"/>
              <a:t>футболки на заказ</a:t>
            </a:r>
          </a:p>
          <a:p>
            <a:pPr marL="0" indent="0">
              <a:buNone/>
            </a:pPr>
            <a:r>
              <a:rPr lang="ru-RU" dirty="0"/>
              <a:t>платья на выпускной</a:t>
            </a:r>
          </a:p>
          <a:p>
            <a:pPr marL="0" indent="0">
              <a:buNone/>
            </a:pPr>
            <a:r>
              <a:rPr lang="ru-RU" dirty="0" err="1"/>
              <a:t>найк</a:t>
            </a:r>
            <a:r>
              <a:rPr lang="ru-RU" dirty="0"/>
              <a:t> интернет магазин</a:t>
            </a:r>
          </a:p>
          <a:p>
            <a:pPr marL="0" indent="0">
              <a:buNone/>
            </a:pPr>
            <a:r>
              <a:rPr lang="ru-RU" dirty="0"/>
              <a:t>1001 куртка</a:t>
            </a:r>
          </a:p>
          <a:p>
            <a:pPr marL="0" indent="0">
              <a:buNone/>
            </a:pPr>
            <a:r>
              <a:rPr lang="ru-RU" dirty="0"/>
              <a:t>коктейльные платья</a:t>
            </a:r>
          </a:p>
          <a:p>
            <a:pPr marL="0" indent="0">
              <a:buNone/>
            </a:pPr>
            <a:r>
              <a:rPr lang="ru-RU" dirty="0"/>
              <a:t>сумки 2012</a:t>
            </a:r>
          </a:p>
          <a:p>
            <a:pPr marL="0" indent="0">
              <a:buNone/>
            </a:pPr>
            <a:r>
              <a:rPr lang="ru-RU" dirty="0" err="1"/>
              <a:t>зара</a:t>
            </a:r>
            <a:r>
              <a:rPr lang="ru-RU" dirty="0"/>
              <a:t> официальный сайт</a:t>
            </a:r>
          </a:p>
          <a:p>
            <a:pPr marL="0" indent="0">
              <a:buNone/>
            </a:pPr>
            <a:r>
              <a:rPr lang="ru-RU" dirty="0"/>
              <a:t>обувь ком</a:t>
            </a:r>
          </a:p>
          <a:p>
            <a:pPr marL="0" indent="0">
              <a:buNone/>
            </a:pPr>
            <a:r>
              <a:rPr lang="ru-RU" dirty="0" err="1"/>
              <a:t>puma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интернет магазин детской обуви</a:t>
            </a:r>
          </a:p>
          <a:p>
            <a:pPr marL="0" indent="0">
              <a:buNone/>
            </a:pPr>
            <a:r>
              <a:rPr lang="ru-RU" dirty="0" err="1"/>
              <a:t>tommy</a:t>
            </a:r>
            <a:r>
              <a:rPr lang="ru-RU" dirty="0"/>
              <a:t> </a:t>
            </a:r>
            <a:r>
              <a:rPr lang="ru-RU" dirty="0" err="1"/>
              <a:t>hilfiger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centro</a:t>
            </a:r>
            <a:r>
              <a:rPr lang="ru-RU" dirty="0"/>
              <a:t> обувь</a:t>
            </a:r>
          </a:p>
          <a:p>
            <a:pPr marL="0" indent="0">
              <a:buNone/>
            </a:pPr>
            <a:r>
              <a:rPr lang="ru-RU" dirty="0"/>
              <a:t>пуховики</a:t>
            </a:r>
          </a:p>
          <a:p>
            <a:pPr marL="0" indent="0">
              <a:buNone/>
            </a:pPr>
            <a:r>
              <a:rPr lang="ru-RU" dirty="0"/>
              <a:t>куртки</a:t>
            </a:r>
          </a:p>
          <a:p>
            <a:pPr marL="0" indent="0">
              <a:buNone/>
            </a:pPr>
            <a:r>
              <a:rPr lang="ru-RU" dirty="0"/>
              <a:t>детский мир интернет магазин</a:t>
            </a:r>
          </a:p>
          <a:p>
            <a:pPr marL="0" indent="0">
              <a:buNone/>
            </a:pPr>
            <a:r>
              <a:rPr lang="ru-RU" dirty="0"/>
              <a:t>туфли на высоком каблуке</a:t>
            </a:r>
          </a:p>
          <a:p>
            <a:pPr marL="0" indent="0">
              <a:buNone/>
            </a:pPr>
            <a:r>
              <a:rPr lang="ru-RU" dirty="0"/>
              <a:t>бутсы</a:t>
            </a:r>
          </a:p>
          <a:p>
            <a:pPr marL="0" indent="0">
              <a:buNone/>
            </a:pPr>
            <a:r>
              <a:rPr lang="ru-RU" dirty="0"/>
              <a:t>мужские костюмы</a:t>
            </a:r>
          </a:p>
          <a:p>
            <a:pPr marL="0" indent="0">
              <a:buNone/>
            </a:pPr>
            <a:r>
              <a:rPr lang="ru-RU" dirty="0" err="1"/>
              <a:t>reebok</a:t>
            </a:r>
            <a:r>
              <a:rPr lang="ru-RU" dirty="0"/>
              <a:t> интернет магазин</a:t>
            </a:r>
          </a:p>
          <a:p>
            <a:pPr marL="0" indent="0">
              <a:buNone/>
            </a:pPr>
            <a:r>
              <a:rPr lang="ru-RU" dirty="0" err="1"/>
              <a:t>ray</a:t>
            </a:r>
            <a:r>
              <a:rPr lang="ru-RU" dirty="0"/>
              <a:t> </a:t>
            </a:r>
            <a:r>
              <a:rPr lang="ru-RU" dirty="0" err="1"/>
              <a:t>ban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норд интернет магазин</a:t>
            </a:r>
          </a:p>
          <a:p>
            <a:pPr marL="0" indent="0">
              <a:buNone/>
            </a:pPr>
            <a:r>
              <a:rPr lang="ru-RU" dirty="0" err="1"/>
              <a:t>терволина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манго официальный сайт</a:t>
            </a:r>
          </a:p>
          <a:p>
            <a:pPr marL="0" indent="0">
              <a:buNone/>
            </a:pPr>
            <a:r>
              <a:rPr lang="ru-RU" dirty="0" err="1"/>
              <a:t>affliction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сопато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энерджи</a:t>
            </a:r>
            <a:endParaRPr lang="ru-RU" dirty="0"/>
          </a:p>
          <a:p>
            <a:pPr marL="0" indent="0">
              <a:buNone/>
            </a:pPr>
            <a:r>
              <a:rPr lang="ru-RU" dirty="0" err="1"/>
              <a:t>yoox</a:t>
            </a:r>
            <a:r>
              <a:rPr lang="ru-RU" dirty="0"/>
              <a:t> </a:t>
            </a:r>
            <a:r>
              <a:rPr lang="ru-RU" dirty="0" err="1"/>
              <a:t>com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котофей</a:t>
            </a:r>
          </a:p>
          <a:p>
            <a:pPr marL="0" indent="0">
              <a:buNone/>
            </a:pPr>
            <a:r>
              <a:rPr lang="ru-RU" dirty="0"/>
              <a:t>ла мода</a:t>
            </a:r>
          </a:p>
          <a:p>
            <a:pPr marL="0" indent="0">
              <a:buNone/>
            </a:pPr>
            <a:r>
              <a:rPr lang="ru-RU" dirty="0"/>
              <a:t>мир кожи и меха официальный </a:t>
            </a:r>
            <a:r>
              <a:rPr lang="ru-RU" dirty="0" smtClean="0"/>
              <a:t>сайт</a:t>
            </a:r>
          </a:p>
          <a:p>
            <a:pPr marL="0" indent="0">
              <a:buNone/>
            </a:pPr>
            <a:r>
              <a:rPr lang="ru-RU" dirty="0" err="1"/>
              <a:t>маскотте</a:t>
            </a:r>
            <a:r>
              <a:rPr lang="ru-RU" dirty="0"/>
              <a:t> интернет магазин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3609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44624"/>
            <a:ext cx="8136904" cy="6740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211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225" y="907876"/>
            <a:ext cx="7067550" cy="590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856984" cy="7647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 фиксируемые в статистике показы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9553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«разных слов»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 smtClean="0"/>
              <a:t>СЛОВОСОЧЕТАНИЙ – 16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бронирование	гостиница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бронирование	отель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бронирование	хостел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бронирование	</a:t>
            </a:r>
            <a:r>
              <a:rPr lang="ru-RU" dirty="0" err="1"/>
              <a:t>hostel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забронировать	гостиница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забронировать	отель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забронировать	хостел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забронировать	</a:t>
            </a:r>
            <a:r>
              <a:rPr lang="ru-RU" dirty="0" err="1"/>
              <a:t>hostel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резервирование гостиница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р</a:t>
            </a:r>
            <a:r>
              <a:rPr lang="ru-RU" dirty="0" smtClean="0"/>
              <a:t>езервирование отель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р</a:t>
            </a:r>
            <a:r>
              <a:rPr lang="ru-RU" dirty="0" smtClean="0"/>
              <a:t>езервирование хостел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р</a:t>
            </a:r>
            <a:r>
              <a:rPr lang="ru-RU" dirty="0" smtClean="0"/>
              <a:t>езервирование </a:t>
            </a:r>
            <a:r>
              <a:rPr lang="ru-RU" dirty="0" err="1" smtClean="0"/>
              <a:t>hostel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остановиться	гостиница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остановиться	отель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остановиться	хостел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остановиться	</a:t>
            </a:r>
            <a:r>
              <a:rPr lang="ru-RU" dirty="0" err="1"/>
              <a:t>hostel</a:t>
            </a:r>
            <a:endParaRPr lang="ru-RU" dirty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99715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 smtClean="0"/>
              <a:t>СЛОВ – 8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бронирование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забронировать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резервирование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остановиться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гостиница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отель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хостел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err="1"/>
              <a:t>hostel</a:t>
            </a:r>
            <a:endParaRPr lang="ru-RU" dirty="0"/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8247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8662702" cy="6840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74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107" y="0"/>
            <a:ext cx="8649373" cy="685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1420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856984" cy="764704"/>
          </a:xfrm>
        </p:spPr>
        <p:txBody>
          <a:bodyPr>
            <a:normAutofit/>
          </a:bodyPr>
          <a:lstStyle/>
          <a:p>
            <a:r>
              <a:rPr lang="ru-RU" dirty="0" smtClean="0"/>
              <a:t>Случайные клики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25" y="1007318"/>
            <a:ext cx="6915150" cy="573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0959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979"/>
            <a:ext cx="8496944" cy="6846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651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77" y="1"/>
            <a:ext cx="8836811" cy="68180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6299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А если убрать мусорные показы?..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6139753"/>
              </p:ext>
            </p:extLst>
          </p:nvPr>
        </p:nvGraphicFramePr>
        <p:xfrm>
          <a:off x="467544" y="1700808"/>
          <a:ext cx="8229601" cy="840906"/>
        </p:xfrm>
        <a:graphic>
          <a:graphicData uri="http://schemas.openxmlformats.org/drawingml/2006/table">
            <a:tbl>
              <a:tblPr/>
              <a:tblGrid>
                <a:gridCol w="207034"/>
                <a:gridCol w="2846717"/>
                <a:gridCol w="1035170"/>
                <a:gridCol w="1035170"/>
                <a:gridCol w="1035170"/>
                <a:gridCol w="1035170"/>
                <a:gridCol w="1035170"/>
              </a:tblGrid>
              <a:tr h="280302">
                <a:tc>
                  <a:txBody>
                    <a:bodyPr/>
                    <a:lstStyle/>
                    <a:p>
                      <a:pPr algn="ctr" fontAlgn="ctr"/>
                      <a:endParaRPr lang="ru-RU" sz="1600" b="0">
                        <a:solidFill>
                          <a:srgbClr val="9F9F9F"/>
                        </a:solidFill>
                        <a:effectLst/>
                      </a:endParaRPr>
                    </a:p>
                  </a:txBody>
                  <a:tcPr marL="51275" marR="51275" marT="17092" marB="17092" anchor="ctr">
                    <a:lnL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6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>
                          <a:solidFill>
                            <a:srgbClr val="9F9F9F"/>
                          </a:solidFill>
                          <a:effectLst/>
                        </a:rPr>
                        <a:t>Слово</a:t>
                      </a:r>
                    </a:p>
                  </a:txBody>
                  <a:tcPr marL="51275" marR="51275" marT="17092" marB="17092" anchor="ctr">
                    <a:lnL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6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>
                          <a:solidFill>
                            <a:srgbClr val="9F9F9F"/>
                          </a:solidFill>
                          <a:effectLst/>
                        </a:rPr>
                        <a:t>Запросов</a:t>
                      </a:r>
                    </a:p>
                  </a:txBody>
                  <a:tcPr marL="51275" marR="51275" marT="17092" marB="17092" anchor="ctr">
                    <a:lnL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6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>
                          <a:solidFill>
                            <a:srgbClr val="9F9F9F"/>
                          </a:solidFill>
                          <a:effectLst/>
                        </a:rPr>
                        <a:t>Показов</a:t>
                      </a:r>
                    </a:p>
                  </a:txBody>
                  <a:tcPr marL="51275" marR="51275" marT="17092" marB="17092" anchor="ctr">
                    <a:lnL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6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>
                          <a:solidFill>
                            <a:srgbClr val="9F9F9F"/>
                          </a:solidFill>
                          <a:effectLst/>
                        </a:rPr>
                        <a:t>Кликов</a:t>
                      </a:r>
                    </a:p>
                  </a:txBody>
                  <a:tcPr marL="51275" marR="51275" marT="17092" marB="17092" anchor="ctr">
                    <a:lnL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6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>
                          <a:solidFill>
                            <a:srgbClr val="9F9F9F"/>
                          </a:solidFill>
                          <a:effectLst/>
                        </a:rPr>
                        <a:t>newCTR</a:t>
                      </a:r>
                    </a:p>
                  </a:txBody>
                  <a:tcPr marL="51275" marR="51275" marT="17092" marB="17092" anchor="ctr">
                    <a:lnL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6F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>
                          <a:solidFill>
                            <a:srgbClr val="9F9F9F"/>
                          </a:solidFill>
                          <a:effectLst/>
                        </a:rPr>
                        <a:t>Diff</a:t>
                      </a:r>
                    </a:p>
                  </a:txBody>
                  <a:tcPr marL="51275" marR="51275" marT="17092" marB="17092" anchor="ctr">
                    <a:lnL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F6F6"/>
                    </a:solidFill>
                  </a:tcPr>
                </a:tc>
              </a:tr>
              <a:tr h="280302">
                <a:tc>
                  <a:txBody>
                    <a:bodyPr/>
                    <a:lstStyle/>
                    <a:p>
                      <a:pPr algn="ctr" fontAlgn="ctr"/>
                      <a:endParaRPr lang="ru-RU" sz="1600">
                        <a:effectLst/>
                      </a:endParaRPr>
                    </a:p>
                  </a:txBody>
                  <a:tcPr marL="51275" marR="51275" marT="17092" marB="17092" anchor="ctr">
                    <a:lnL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</a:rPr>
                        <a:t>Всего</a:t>
                      </a:r>
                    </a:p>
                  </a:txBody>
                  <a:tcPr marL="51275" marR="51275" marT="17092" marB="17092" anchor="ctr">
                    <a:lnL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</a:rPr>
                        <a:t>378001</a:t>
                      </a:r>
                    </a:p>
                  </a:txBody>
                  <a:tcPr marL="51275" marR="51275" marT="17092" marB="17092" anchor="ctr">
                    <a:lnL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</a:rPr>
                        <a:t>846588</a:t>
                      </a:r>
                    </a:p>
                  </a:txBody>
                  <a:tcPr marL="51275" marR="51275" marT="17092" marB="17092" anchor="ctr">
                    <a:lnL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</a:rPr>
                        <a:t>34503</a:t>
                      </a:r>
                    </a:p>
                  </a:txBody>
                  <a:tcPr marL="51275" marR="51275" marT="17092" marB="17092" anchor="ctr">
                    <a:lnL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</a:rPr>
                        <a:t>4.075536</a:t>
                      </a:r>
                    </a:p>
                  </a:txBody>
                  <a:tcPr marL="51275" marR="51275" marT="17092" marB="17092" anchor="ctr">
                    <a:lnL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>
                        <a:solidFill>
                          <a:srgbClr val="9F9F9F"/>
                        </a:solidFill>
                        <a:effectLst/>
                      </a:endParaRPr>
                    </a:p>
                  </a:txBody>
                  <a:tcPr marL="51275" marR="51275" marT="17092" marB="17092" anchor="ctr">
                    <a:lnL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302">
                <a:tc>
                  <a:txBody>
                    <a:bodyPr/>
                    <a:lstStyle/>
                    <a:p>
                      <a:pPr algn="ctr" fontAlgn="base"/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Arial"/>
                          <a:hlinkClick r:id="rId2"/>
                        </a:rPr>
                        <a:t>⇓</a:t>
                      </a:r>
                    </a:p>
                  </a:txBody>
                  <a:tcPr marL="51275" marR="51275" marT="17092" marB="17092" anchor="ctr">
                    <a:lnL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>
                          <a:solidFill>
                            <a:srgbClr val="333333"/>
                          </a:solidFill>
                          <a:effectLst/>
                          <a:latin typeface="Arial"/>
                          <a:hlinkClick r:id="rId3"/>
                        </a:rPr>
                        <a:t>выкройка</a:t>
                      </a:r>
                      <a:endParaRPr lang="ru-RU" sz="1600">
                        <a:effectLst/>
                      </a:endParaRPr>
                    </a:p>
                  </a:txBody>
                  <a:tcPr marL="51275" marR="51275" marT="17092" marB="17092" anchor="ctr">
                    <a:lnL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>
                          <a:effectLst/>
                        </a:rPr>
                        <a:t>1297</a:t>
                      </a:r>
                    </a:p>
                  </a:txBody>
                  <a:tcPr marL="51275" marR="51275" marT="17092" marB="17092" anchor="ctr">
                    <a:lnL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>
                          <a:effectLst/>
                        </a:rPr>
                        <a:t>2594</a:t>
                      </a:r>
                    </a:p>
                  </a:txBody>
                  <a:tcPr marL="51275" marR="51275" marT="17092" marB="17092" anchor="ctr">
                    <a:lnL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>
                          <a:effectLst/>
                        </a:rPr>
                        <a:t>1</a:t>
                      </a:r>
                    </a:p>
                  </a:txBody>
                  <a:tcPr marL="51275" marR="51275" marT="17092" marB="17092" anchor="ctr">
                    <a:lnL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>
                          <a:solidFill>
                            <a:srgbClr val="9F9F9F"/>
                          </a:solidFill>
                          <a:effectLst/>
                        </a:rPr>
                        <a:t>4.087944</a:t>
                      </a:r>
                    </a:p>
                  </a:txBody>
                  <a:tcPr marL="51275" marR="51275" marT="17092" marB="17092" anchor="ctr">
                    <a:lnL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dirty="0">
                          <a:solidFill>
                            <a:srgbClr val="9F9F9F"/>
                          </a:solidFill>
                          <a:effectLst/>
                        </a:rPr>
                        <a:t>0.012408</a:t>
                      </a:r>
                    </a:p>
                  </a:txBody>
                  <a:tcPr marL="51275" marR="51275" marT="17092" marB="17092" anchor="ctr">
                    <a:lnL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DCDCD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7544" y="2996952"/>
            <a:ext cx="813690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Расчет нового </a:t>
            </a:r>
            <a:r>
              <a:rPr lang="en-US" sz="2800" dirty="0" smtClean="0"/>
              <a:t>CTR </a:t>
            </a:r>
            <a:r>
              <a:rPr lang="ru-RU" sz="2800" dirty="0" smtClean="0"/>
              <a:t>без мусорных показов </a:t>
            </a:r>
            <a:br>
              <a:rPr lang="ru-RU" sz="2800" dirty="0" smtClean="0"/>
            </a:br>
            <a:r>
              <a:rPr lang="ru-RU" sz="2800" dirty="0" smtClean="0"/>
              <a:t>и случайных кликов:</a:t>
            </a:r>
          </a:p>
          <a:p>
            <a:endParaRPr lang="ru-RU" sz="2800" dirty="0" smtClean="0"/>
          </a:p>
          <a:p>
            <a:r>
              <a:rPr lang="ru-RU" sz="2800" dirty="0" smtClean="0"/>
              <a:t>Показов: 		846588-2594</a:t>
            </a:r>
            <a:r>
              <a:rPr lang="ru-RU" sz="2800" dirty="0"/>
              <a:t> = </a:t>
            </a:r>
            <a:r>
              <a:rPr lang="ru-RU" sz="2800" dirty="0" smtClean="0"/>
              <a:t>843994</a:t>
            </a:r>
          </a:p>
          <a:p>
            <a:r>
              <a:rPr lang="ru-RU" sz="2800" dirty="0" smtClean="0"/>
              <a:t>Кликов:		34503-1</a:t>
            </a:r>
            <a:r>
              <a:rPr lang="ru-RU" sz="2800" dirty="0"/>
              <a:t> = </a:t>
            </a:r>
            <a:r>
              <a:rPr lang="ru-RU" sz="2800" dirty="0" smtClean="0"/>
              <a:t>34502</a:t>
            </a:r>
          </a:p>
          <a:p>
            <a:r>
              <a:rPr lang="en-US" sz="2800" dirty="0"/>
              <a:t>CTR (%):		(34502/843994)*100 = </a:t>
            </a:r>
            <a:r>
              <a:rPr lang="en-US" sz="2800" dirty="0" smtClean="0"/>
              <a:t>4,087944</a:t>
            </a:r>
            <a:endParaRPr lang="ru-RU" sz="2800" dirty="0" smtClean="0"/>
          </a:p>
          <a:p>
            <a:endParaRPr lang="ru-RU" sz="2800" dirty="0"/>
          </a:p>
          <a:p>
            <a:r>
              <a:rPr lang="en-US" sz="2800" dirty="0" smtClean="0"/>
              <a:t>Diff = </a:t>
            </a:r>
            <a:r>
              <a:rPr lang="en-US" sz="2800" dirty="0" err="1" smtClean="0"/>
              <a:t>newCTR</a:t>
            </a:r>
            <a:r>
              <a:rPr lang="en-US" sz="2800" dirty="0"/>
              <a:t> – CTR = 4,087944-4,075536 = 0,012408</a:t>
            </a:r>
            <a:endParaRPr lang="ru-RU" sz="2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9130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145506"/>
            <a:ext cx="9036496" cy="6307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22898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033" y="-1"/>
            <a:ext cx="8604447" cy="6805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09072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10360"/>
            <a:ext cx="8856984" cy="6823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89359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ru-RU" dirty="0" smtClean="0"/>
              <a:t>Методика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45224"/>
          </a:xfrm>
        </p:spPr>
        <p:txBody>
          <a:bodyPr>
            <a:normAutofit/>
          </a:bodyPr>
          <a:lstStyle/>
          <a:p>
            <a:r>
              <a:rPr lang="ru-RU" dirty="0" smtClean="0"/>
              <a:t>С помощью «Диагностики рекламных кампаний» найти неэффективные слова и словосочетания</a:t>
            </a:r>
          </a:p>
          <a:p>
            <a:r>
              <a:rPr lang="ru-RU" dirty="0" smtClean="0"/>
              <a:t>Просмотреть пары Запрос + Реклама</a:t>
            </a:r>
          </a:p>
          <a:p>
            <a:r>
              <a:rPr lang="ru-RU" dirty="0" smtClean="0"/>
              <a:t>Добавить найденные слова в стоп-списки</a:t>
            </a:r>
          </a:p>
          <a:p>
            <a:r>
              <a:rPr lang="ru-RU" dirty="0" smtClean="0"/>
              <a:t>Если слово не годится для </a:t>
            </a:r>
            <a:r>
              <a:rPr lang="ru-RU" dirty="0" err="1" smtClean="0"/>
              <a:t>минусовки</a:t>
            </a:r>
            <a:r>
              <a:rPr lang="ru-RU" dirty="0" smtClean="0"/>
              <a:t>, продолжить анализ причин неэффективности (позиция, текст, конкуренты)…</a:t>
            </a:r>
          </a:p>
          <a:p>
            <a:r>
              <a:rPr lang="ru-RU" dirty="0" smtClean="0"/>
              <a:t>Наблюдать каждый месяц.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981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r>
              <a:rPr lang="ru-RU" dirty="0" smtClean="0"/>
              <a:t>+ 2 слова = + 24 словосочетания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832648"/>
          </a:xfrm>
        </p:spPr>
        <p:txBody>
          <a:bodyPr numCol="2">
            <a:noAutofit/>
          </a:bodyPr>
          <a:lstStyle/>
          <a:p>
            <a:pPr marL="0" indent="0">
              <a:buNone/>
            </a:pPr>
            <a:r>
              <a:rPr lang="ru-RU" sz="1100" dirty="0" smtClean="0"/>
              <a:t>СЛОВОСОЧЕТАНИЙ </a:t>
            </a:r>
            <a:r>
              <a:rPr lang="ru-RU" sz="1100" dirty="0"/>
              <a:t>– </a:t>
            </a:r>
            <a:r>
              <a:rPr lang="ru-RU" sz="1100" dirty="0" smtClean="0"/>
              <a:t>36</a:t>
            </a:r>
            <a:br>
              <a:rPr lang="ru-RU" sz="1100" dirty="0" smtClean="0"/>
            </a:br>
            <a:endParaRPr lang="ru-RU" sz="1100" dirty="0"/>
          </a:p>
          <a:p>
            <a:pPr marL="228600" indent="-228600">
              <a:buFont typeface="+mj-lt"/>
              <a:buAutoNum type="arabicPeriod"/>
            </a:pPr>
            <a:r>
              <a:rPr lang="ru-RU" sz="1100" dirty="0"/>
              <a:t>бронирование гостиница 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/>
              <a:t>бронирование отель 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/>
              <a:t>бронирование хостел 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/>
              <a:t>бронирование </a:t>
            </a:r>
            <a:r>
              <a:rPr lang="ru-RU" sz="1100" dirty="0" err="1"/>
              <a:t>hotel</a:t>
            </a:r>
            <a:r>
              <a:rPr lang="ru-RU" sz="1100" dirty="0"/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/>
              <a:t>забронировать гостиница 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/>
              <a:t>забронировать отель 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/>
              <a:t>забронировать хостел 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/>
              <a:t>забронировать </a:t>
            </a:r>
            <a:r>
              <a:rPr lang="ru-RU" sz="1100" dirty="0" err="1"/>
              <a:t>hotel</a:t>
            </a:r>
            <a:r>
              <a:rPr lang="ru-RU" sz="1100" dirty="0"/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/>
              <a:t>остановиться гостиница 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/>
              <a:t>остановиться отель 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/>
              <a:t>остановиться хостел 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/>
              <a:t>остановиться </a:t>
            </a:r>
            <a:r>
              <a:rPr lang="ru-RU" sz="1100" dirty="0" err="1"/>
              <a:t>hotel</a:t>
            </a:r>
            <a:r>
              <a:rPr lang="ru-RU" sz="1100" dirty="0"/>
              <a:t> 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бронирование гостиница недорогой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бронирование отель недорогой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бронирование хостел недорогой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бронирование </a:t>
            </a:r>
            <a:r>
              <a:rPr lang="ru-RU" sz="1100" dirty="0" err="1">
                <a:solidFill>
                  <a:srgbClr val="FF0000"/>
                </a:solidFill>
              </a:rPr>
              <a:t>hotel</a:t>
            </a:r>
            <a:r>
              <a:rPr lang="ru-RU" sz="1100" dirty="0">
                <a:solidFill>
                  <a:srgbClr val="FF0000"/>
                </a:solidFill>
              </a:rPr>
              <a:t> недорогой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забронировать гостиница недорогой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забронировать отель недорогой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забронировать хостел недорогой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забронировать </a:t>
            </a:r>
            <a:r>
              <a:rPr lang="ru-RU" sz="1100" dirty="0" err="1">
                <a:solidFill>
                  <a:srgbClr val="FF0000"/>
                </a:solidFill>
              </a:rPr>
              <a:t>hotel</a:t>
            </a:r>
            <a:r>
              <a:rPr lang="ru-RU" sz="1100" dirty="0">
                <a:solidFill>
                  <a:srgbClr val="FF0000"/>
                </a:solidFill>
              </a:rPr>
              <a:t> недорогой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остановиться гостиница недорогой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остановиться отель недорогой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остановиться хостел недорогой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остановиться </a:t>
            </a:r>
            <a:r>
              <a:rPr lang="ru-RU" sz="1100" dirty="0" err="1">
                <a:solidFill>
                  <a:srgbClr val="FF0000"/>
                </a:solidFill>
              </a:rPr>
              <a:t>hotel</a:t>
            </a:r>
            <a:r>
              <a:rPr lang="ru-RU" sz="1100" dirty="0">
                <a:solidFill>
                  <a:srgbClr val="FF0000"/>
                </a:solidFill>
              </a:rPr>
              <a:t> недорогой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бронирование гостиница недорого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бронирование отель недорого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бронирование хостел недорого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бронирование </a:t>
            </a:r>
            <a:r>
              <a:rPr lang="ru-RU" sz="1100" dirty="0" err="1">
                <a:solidFill>
                  <a:srgbClr val="FF0000"/>
                </a:solidFill>
              </a:rPr>
              <a:t>hotel</a:t>
            </a:r>
            <a:r>
              <a:rPr lang="ru-RU" sz="1100" dirty="0">
                <a:solidFill>
                  <a:srgbClr val="FF0000"/>
                </a:solidFill>
              </a:rPr>
              <a:t> недорого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забронировать гостиница недорого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забронировать отель недорого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забронировать хостел недорого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забронировать </a:t>
            </a:r>
            <a:r>
              <a:rPr lang="ru-RU" sz="1100" dirty="0" err="1">
                <a:solidFill>
                  <a:srgbClr val="FF0000"/>
                </a:solidFill>
              </a:rPr>
              <a:t>hotel</a:t>
            </a:r>
            <a:r>
              <a:rPr lang="ru-RU" sz="1100" dirty="0">
                <a:solidFill>
                  <a:srgbClr val="FF0000"/>
                </a:solidFill>
              </a:rPr>
              <a:t> недорого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остановиться гостиница недорого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остановиться отель недорого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остановиться хостел недорого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остановиться </a:t>
            </a:r>
            <a:r>
              <a:rPr lang="ru-RU" sz="1100" dirty="0" err="1">
                <a:solidFill>
                  <a:srgbClr val="FF0000"/>
                </a:solidFill>
              </a:rPr>
              <a:t>hotel</a:t>
            </a:r>
            <a:r>
              <a:rPr lang="ru-RU" sz="1100" dirty="0">
                <a:solidFill>
                  <a:srgbClr val="FF0000"/>
                </a:solidFill>
              </a:rPr>
              <a:t> недорого</a:t>
            </a:r>
          </a:p>
          <a:p>
            <a:pPr marL="0" indent="0">
              <a:buNone/>
            </a:pPr>
            <a:endParaRPr lang="ru-RU" sz="1100" dirty="0"/>
          </a:p>
          <a:p>
            <a:pPr marL="0" indent="0">
              <a:buNone/>
            </a:pPr>
            <a:endParaRPr lang="ru-RU" sz="1100" dirty="0" smtClean="0"/>
          </a:p>
          <a:p>
            <a:pPr marL="0" indent="0">
              <a:buNone/>
            </a:pPr>
            <a:endParaRPr lang="ru-RU" sz="1100" dirty="0"/>
          </a:p>
          <a:p>
            <a:pPr marL="0" indent="0">
              <a:buNone/>
            </a:pPr>
            <a:endParaRPr lang="ru-RU" sz="1100" dirty="0" smtClean="0"/>
          </a:p>
          <a:p>
            <a:pPr marL="0" indent="0">
              <a:buNone/>
            </a:pPr>
            <a:endParaRPr lang="ru-RU" sz="1100" dirty="0"/>
          </a:p>
          <a:p>
            <a:pPr marL="0" indent="0">
              <a:buNone/>
            </a:pPr>
            <a:r>
              <a:rPr lang="ru-RU" sz="1100" dirty="0" smtClean="0"/>
              <a:t>СЛОВ </a:t>
            </a:r>
            <a:r>
              <a:rPr lang="ru-RU" sz="1100" dirty="0"/>
              <a:t>– </a:t>
            </a:r>
            <a:r>
              <a:rPr lang="ru-RU" sz="1100" dirty="0" smtClean="0"/>
              <a:t>10</a:t>
            </a:r>
            <a:br>
              <a:rPr lang="ru-RU" sz="1100" dirty="0" smtClean="0"/>
            </a:br>
            <a:endParaRPr lang="ru-RU" sz="1100" dirty="0"/>
          </a:p>
          <a:p>
            <a:pPr marL="228600" indent="-228600">
              <a:buFont typeface="+mj-lt"/>
              <a:buAutoNum type="arabicPeriod"/>
            </a:pPr>
            <a:r>
              <a:rPr lang="ru-RU" sz="1100" dirty="0"/>
              <a:t>бронирование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/>
              <a:t>забронировать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/>
              <a:t>резервирование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/>
              <a:t>остановиться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/>
              <a:t>гостиница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/>
              <a:t>отель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/>
              <a:t>хостел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 err="1"/>
              <a:t>нostel</a:t>
            </a:r>
            <a:endParaRPr lang="ru-RU" sz="1100" dirty="0"/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недорогой</a:t>
            </a:r>
          </a:p>
          <a:p>
            <a:pPr marL="228600" indent="-228600">
              <a:buFont typeface="+mj-lt"/>
              <a:buAutoNum type="arabicPeriod"/>
            </a:pPr>
            <a:r>
              <a:rPr lang="ru-RU" sz="1100" dirty="0">
                <a:solidFill>
                  <a:srgbClr val="FF0000"/>
                </a:solidFill>
              </a:rPr>
              <a:t>недорого</a:t>
            </a:r>
          </a:p>
          <a:p>
            <a:pPr marL="0" indent="0">
              <a:buNone/>
            </a:pPr>
            <a:endParaRPr lang="ru-RU" sz="11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1161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1700808"/>
            <a:ext cx="8136903" cy="3456384"/>
          </a:xfrm>
        </p:spPr>
        <p:txBody>
          <a:bodyPr>
            <a:normAutofit/>
          </a:bodyPr>
          <a:lstStyle/>
          <a:p>
            <a:pPr algn="l"/>
            <a:r>
              <a:rPr lang="ru-RU" sz="5400" dirty="0" smtClean="0"/>
              <a:t>Спасибо за внимание!</a:t>
            </a:r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ru-RU" sz="5400" dirty="0" smtClean="0"/>
              <a:t>Пишите – </a:t>
            </a:r>
            <a:r>
              <a:rPr lang="en-US" sz="5400" dirty="0" smtClean="0">
                <a:solidFill>
                  <a:srgbClr val="0000FF"/>
                </a:solidFill>
              </a:rPr>
              <a:t>andre@neiron.ru</a:t>
            </a:r>
            <a:endParaRPr lang="ru-RU" sz="5400" dirty="0">
              <a:solidFill>
                <a:srgbClr val="0000FF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60624" y="4941168"/>
            <a:ext cx="6400800" cy="1800200"/>
          </a:xfrm>
        </p:spPr>
        <p:txBody>
          <a:bodyPr>
            <a:normAutofit/>
          </a:bodyPr>
          <a:lstStyle/>
          <a:p>
            <a:r>
              <a:rPr lang="ru-RU" dirty="0" smtClean="0"/>
              <a:t>Андрей Иванов (Нейрон </a:t>
            </a:r>
            <a:r>
              <a:rPr lang="ru-RU" dirty="0" err="1" smtClean="0"/>
              <a:t>Ру</a:t>
            </a:r>
            <a:r>
              <a:rPr lang="ru-RU" dirty="0" smtClean="0"/>
              <a:t>)</a:t>
            </a:r>
          </a:p>
          <a:p>
            <a:r>
              <a:rPr lang="en-US" dirty="0" smtClean="0">
                <a:solidFill>
                  <a:schemeClr val="tx2"/>
                </a:solidFill>
                <a:hlinkClick r:id="rId2"/>
              </a:rPr>
              <a:t>http://neiron.ru</a:t>
            </a:r>
            <a:endParaRPr lang="en-US" dirty="0" smtClean="0">
              <a:solidFill>
                <a:schemeClr val="tx2"/>
              </a:solidFill>
            </a:endParaRPr>
          </a:p>
          <a:p>
            <a:r>
              <a:rPr lang="en-US" dirty="0" smtClean="0">
                <a:solidFill>
                  <a:schemeClr val="tx2"/>
                </a:solidFill>
                <a:hlinkClick r:id="rId3"/>
              </a:rPr>
              <a:t>http://advse.ru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ru-RU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14" y="312738"/>
            <a:ext cx="2057400" cy="78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344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Какие это слова? - ПЕСНИ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 numCol="2">
            <a:normAutofit fontScale="40000" lnSpcReduction="20000"/>
          </a:bodyPr>
          <a:lstStyle/>
          <a:p>
            <a:pPr marL="0" indent="0">
              <a:buNone/>
            </a:pPr>
            <a:r>
              <a:rPr lang="ru-RU" sz="4300" dirty="0" smtClean="0"/>
              <a:t>текст </a:t>
            </a:r>
            <a:r>
              <a:rPr lang="ru-RU" sz="4300" dirty="0"/>
              <a:t>песни </a:t>
            </a:r>
            <a:r>
              <a:rPr lang="ru-RU" sz="4300" dirty="0" err="1"/>
              <a:t>hotel</a:t>
            </a:r>
            <a:r>
              <a:rPr lang="ru-RU" sz="4300" dirty="0"/>
              <a:t> </a:t>
            </a:r>
            <a:r>
              <a:rPr lang="ru-RU" sz="4300" dirty="0" err="1"/>
              <a:t>california</a:t>
            </a:r>
            <a:endParaRPr lang="ru-RU" sz="4300" dirty="0"/>
          </a:p>
          <a:p>
            <a:pPr marL="0" indent="0">
              <a:buNone/>
            </a:pPr>
            <a:r>
              <a:rPr lang="ru-RU" sz="4300" dirty="0"/>
              <a:t>отель калифорния текст песни</a:t>
            </a:r>
          </a:p>
          <a:p>
            <a:pPr marL="0" indent="0">
              <a:buNone/>
            </a:pPr>
            <a:r>
              <a:rPr lang="ru-RU" sz="4300" dirty="0" err="1"/>
              <a:t>pitbull</a:t>
            </a:r>
            <a:r>
              <a:rPr lang="ru-RU" sz="4300" dirty="0"/>
              <a:t> </a:t>
            </a:r>
            <a:r>
              <a:rPr lang="ru-RU" sz="4300" dirty="0" err="1"/>
              <a:t>hotel</a:t>
            </a:r>
            <a:r>
              <a:rPr lang="ru-RU" sz="4300" dirty="0"/>
              <a:t> </a:t>
            </a:r>
            <a:r>
              <a:rPr lang="ru-RU" sz="4300" dirty="0" err="1"/>
              <a:t>room</a:t>
            </a:r>
            <a:r>
              <a:rPr lang="ru-RU" sz="4300" dirty="0"/>
              <a:t> </a:t>
            </a:r>
            <a:r>
              <a:rPr lang="ru-RU" sz="4300" dirty="0" err="1"/>
              <a:t>service</a:t>
            </a:r>
            <a:r>
              <a:rPr lang="ru-RU" sz="4300" dirty="0"/>
              <a:t> текст песни</a:t>
            </a:r>
          </a:p>
          <a:p>
            <a:pPr marL="0" indent="0">
              <a:buNone/>
            </a:pPr>
            <a:r>
              <a:rPr lang="ru-RU" sz="4300" dirty="0"/>
              <a:t>песни анимации отеля али баба</a:t>
            </a:r>
          </a:p>
          <a:p>
            <a:pPr marL="0" indent="0">
              <a:buNone/>
            </a:pPr>
            <a:r>
              <a:rPr lang="ru-RU" sz="4300" dirty="0" err="1"/>
              <a:t>опа</a:t>
            </a:r>
            <a:r>
              <a:rPr lang="ru-RU" sz="4300" dirty="0"/>
              <a:t> </a:t>
            </a:r>
            <a:r>
              <a:rPr lang="ru-RU" sz="4300" dirty="0" err="1"/>
              <a:t>опа</a:t>
            </a:r>
            <a:r>
              <a:rPr lang="ru-RU" sz="4300" dirty="0"/>
              <a:t> песни в отелях </a:t>
            </a:r>
            <a:r>
              <a:rPr lang="ru-RU" sz="4300" dirty="0" err="1"/>
              <a:t>египта</a:t>
            </a:r>
            <a:endParaRPr lang="ru-RU" sz="4300" dirty="0"/>
          </a:p>
          <a:p>
            <a:pPr marL="0" indent="0">
              <a:buNone/>
            </a:pPr>
            <a:r>
              <a:rPr lang="ru-RU" sz="4300" dirty="0"/>
              <a:t>песни </a:t>
            </a:r>
            <a:r>
              <a:rPr lang="ru-RU" sz="4300" dirty="0" err="1"/>
              <a:t>tokio</a:t>
            </a:r>
            <a:r>
              <a:rPr lang="ru-RU" sz="4300" dirty="0"/>
              <a:t> </a:t>
            </a:r>
            <a:r>
              <a:rPr lang="ru-RU" sz="4300" dirty="0" err="1"/>
              <a:t>hotel</a:t>
            </a:r>
            <a:endParaRPr lang="ru-RU" sz="4300" dirty="0"/>
          </a:p>
          <a:p>
            <a:pPr marL="0" indent="0">
              <a:buNone/>
            </a:pPr>
            <a:r>
              <a:rPr lang="ru-RU" sz="4300" dirty="0" err="1" smtClean="0"/>
              <a:t>нэнси</a:t>
            </a:r>
            <a:r>
              <a:rPr lang="ru-RU" sz="4300" dirty="0" smtClean="0"/>
              <a:t> </a:t>
            </a:r>
            <a:r>
              <a:rPr lang="ru-RU" sz="4300" dirty="0"/>
              <a:t>отель текст песни</a:t>
            </a:r>
          </a:p>
          <a:p>
            <a:pPr marL="0" indent="0">
              <a:buNone/>
            </a:pPr>
            <a:r>
              <a:rPr lang="ru-RU" sz="4300" dirty="0"/>
              <a:t>текст песни </a:t>
            </a:r>
            <a:r>
              <a:rPr lang="ru-RU" sz="4300" dirty="0" err="1"/>
              <a:t>hotel</a:t>
            </a:r>
            <a:r>
              <a:rPr lang="ru-RU" sz="4300" dirty="0"/>
              <a:t> </a:t>
            </a:r>
            <a:r>
              <a:rPr lang="ru-RU" sz="4300" dirty="0" err="1"/>
              <a:t>room</a:t>
            </a:r>
            <a:r>
              <a:rPr lang="ru-RU" sz="4300" dirty="0"/>
              <a:t> </a:t>
            </a:r>
            <a:r>
              <a:rPr lang="ru-RU" sz="4300" dirty="0" err="1"/>
              <a:t>nicole</a:t>
            </a:r>
            <a:endParaRPr lang="ru-RU" sz="4300" dirty="0"/>
          </a:p>
          <a:p>
            <a:pPr marL="0" indent="0">
              <a:buNone/>
            </a:pPr>
            <a:r>
              <a:rPr lang="ru-RU" sz="4300" dirty="0"/>
              <a:t>текст песни руки вверх отель</a:t>
            </a:r>
          </a:p>
          <a:p>
            <a:pPr marL="0" indent="0">
              <a:buNone/>
            </a:pPr>
            <a:r>
              <a:rPr lang="ru-RU" sz="4300" dirty="0"/>
              <a:t>песни и стихи о гостинице</a:t>
            </a:r>
          </a:p>
          <a:p>
            <a:pPr marL="0" indent="0">
              <a:buNone/>
            </a:pPr>
            <a:r>
              <a:rPr lang="ru-RU" sz="4300" dirty="0"/>
              <a:t>песни из отелей</a:t>
            </a:r>
          </a:p>
          <a:p>
            <a:pPr marL="0" indent="0">
              <a:buNone/>
            </a:pPr>
            <a:r>
              <a:rPr lang="ru-RU" sz="4300" dirty="0"/>
              <a:t>песни авторские ах гостиница моя ты гостиница</a:t>
            </a:r>
          </a:p>
          <a:p>
            <a:pPr marL="0" indent="0">
              <a:buNone/>
            </a:pPr>
            <a:r>
              <a:rPr lang="ru-RU" sz="4300" dirty="0"/>
              <a:t>песни гостиница разгульная</a:t>
            </a:r>
          </a:p>
          <a:p>
            <a:pPr marL="0" indent="0">
              <a:buNone/>
            </a:pPr>
            <a:r>
              <a:rPr lang="ru-RU" sz="4300" dirty="0"/>
              <a:t>песни из турецких отелей</a:t>
            </a:r>
          </a:p>
          <a:p>
            <a:pPr marL="0" indent="0">
              <a:buNone/>
            </a:pPr>
            <a:r>
              <a:rPr lang="ru-RU" sz="4300" dirty="0"/>
              <a:t>в 80х годах слова песни </a:t>
            </a:r>
            <a:r>
              <a:rPr lang="ru-RU" sz="4300" dirty="0" err="1"/>
              <a:t>grand</a:t>
            </a:r>
            <a:r>
              <a:rPr lang="ru-RU" sz="4300" dirty="0"/>
              <a:t> </a:t>
            </a:r>
            <a:r>
              <a:rPr lang="ru-RU" sz="4300" dirty="0" err="1"/>
              <a:t>hotel</a:t>
            </a:r>
            <a:endParaRPr lang="ru-RU" sz="4300" dirty="0"/>
          </a:p>
          <a:p>
            <a:pPr marL="0" indent="0">
              <a:buNone/>
            </a:pPr>
            <a:r>
              <a:rPr lang="ru-RU" sz="4300" dirty="0"/>
              <a:t>текст песни </a:t>
            </a:r>
            <a:r>
              <a:rPr lang="ru-RU" sz="4300" dirty="0" err="1"/>
              <a:t>cassidy</a:t>
            </a:r>
            <a:r>
              <a:rPr lang="ru-RU" sz="4300" dirty="0"/>
              <a:t> </a:t>
            </a:r>
            <a:r>
              <a:rPr lang="ru-RU" sz="4300" dirty="0" err="1"/>
              <a:t>hotel</a:t>
            </a:r>
            <a:endParaRPr lang="ru-RU" sz="4300" dirty="0"/>
          </a:p>
          <a:p>
            <a:pPr marL="0" indent="0">
              <a:buNone/>
            </a:pPr>
            <a:r>
              <a:rPr lang="ru-RU" sz="4300" dirty="0"/>
              <a:t>с этой песни начинается вечернее шоу в отеле </a:t>
            </a:r>
            <a:r>
              <a:rPr lang="ru-RU" sz="4300" dirty="0" err="1"/>
              <a:t>jasmine</a:t>
            </a:r>
            <a:r>
              <a:rPr lang="ru-RU" sz="4300" dirty="0"/>
              <a:t> </a:t>
            </a:r>
            <a:r>
              <a:rPr lang="ru-RU" sz="4300" dirty="0" err="1"/>
              <a:t>village</a:t>
            </a:r>
            <a:endParaRPr lang="ru-RU" sz="4300" dirty="0"/>
          </a:p>
          <a:p>
            <a:pPr marL="0" indent="0">
              <a:buNone/>
            </a:pPr>
            <a:r>
              <a:rPr lang="ru-RU" sz="4300" dirty="0"/>
              <a:t>текст песни </a:t>
            </a:r>
            <a:r>
              <a:rPr lang="ru-RU" sz="4300" dirty="0" err="1"/>
              <a:t>chris</a:t>
            </a:r>
            <a:r>
              <a:rPr lang="ru-RU" sz="4300" dirty="0"/>
              <a:t> </a:t>
            </a:r>
            <a:r>
              <a:rPr lang="ru-RU" sz="4300" dirty="0" err="1"/>
              <a:t>isaak</a:t>
            </a:r>
            <a:r>
              <a:rPr lang="ru-RU" sz="4300" dirty="0"/>
              <a:t> </a:t>
            </a:r>
            <a:r>
              <a:rPr lang="ru-RU" sz="4300" dirty="0" err="1"/>
              <a:t>blue</a:t>
            </a:r>
            <a:r>
              <a:rPr lang="ru-RU" sz="4300" dirty="0"/>
              <a:t> </a:t>
            </a:r>
            <a:r>
              <a:rPr lang="ru-RU" sz="4300" dirty="0" err="1"/>
              <a:t>hotel</a:t>
            </a:r>
            <a:endParaRPr lang="ru-RU" sz="4300" dirty="0"/>
          </a:p>
          <a:p>
            <a:pPr marL="0" indent="0">
              <a:buNone/>
            </a:pPr>
            <a:r>
              <a:rPr lang="ru-RU" sz="4300" dirty="0"/>
              <a:t>песни аниматоров отеля </a:t>
            </a:r>
            <a:r>
              <a:rPr lang="ru-RU" sz="4300" dirty="0" err="1"/>
              <a:t>regency</a:t>
            </a:r>
            <a:r>
              <a:rPr lang="ru-RU" sz="4300" dirty="0"/>
              <a:t> </a:t>
            </a:r>
            <a:r>
              <a:rPr lang="ru-RU" sz="4300" dirty="0" err="1"/>
              <a:t>plaza</a:t>
            </a:r>
            <a:endParaRPr lang="ru-RU" sz="4300" dirty="0"/>
          </a:p>
          <a:p>
            <a:pPr marL="0" indent="0">
              <a:buNone/>
            </a:pPr>
            <a:r>
              <a:rPr lang="ru-RU" sz="4300" dirty="0"/>
              <a:t>скачать бесплатно текст песни а </a:t>
            </a:r>
            <a:r>
              <a:rPr lang="ru-RU" sz="4300" dirty="0" err="1"/>
              <a:t>хоралова</a:t>
            </a:r>
            <a:r>
              <a:rPr lang="ru-RU" sz="4300" dirty="0"/>
              <a:t> в чужом отеле гаснет свет</a:t>
            </a:r>
          </a:p>
          <a:p>
            <a:pPr marL="0" indent="0">
              <a:buNone/>
            </a:pPr>
            <a:r>
              <a:rPr lang="ru-RU" sz="4300" dirty="0" smtClean="0"/>
              <a:t>токийский </a:t>
            </a:r>
            <a:r>
              <a:rPr lang="ru-RU" sz="4300" dirty="0"/>
              <a:t>отель песни </a:t>
            </a:r>
            <a:r>
              <a:rPr lang="ru-RU" sz="4300" dirty="0" err="1"/>
              <a:t>веборама</a:t>
            </a:r>
            <a:endParaRPr lang="ru-RU" sz="4300" dirty="0"/>
          </a:p>
          <a:p>
            <a:pPr marL="0" indent="0">
              <a:buNone/>
            </a:pPr>
            <a:r>
              <a:rPr lang="ru-RU" sz="4300" dirty="0"/>
              <a:t>народные словацкие песни в </a:t>
            </a:r>
            <a:r>
              <a:rPr lang="ru-RU" sz="4300" dirty="0" err="1"/>
              <a:t>hostel</a:t>
            </a:r>
            <a:r>
              <a:rPr lang="ru-RU" sz="4300" dirty="0"/>
              <a:t> 2</a:t>
            </a:r>
          </a:p>
          <a:p>
            <a:pPr marL="0" indent="0">
              <a:buNone/>
            </a:pPr>
            <a:r>
              <a:rPr lang="ru-RU" sz="4300" dirty="0"/>
              <a:t>песни отеля </a:t>
            </a:r>
            <a:r>
              <a:rPr lang="ru-RU" sz="4300" dirty="0" err="1"/>
              <a:t>авентура</a:t>
            </a:r>
            <a:r>
              <a:rPr lang="ru-RU" sz="4300" dirty="0"/>
              <a:t> парк 2008</a:t>
            </a:r>
          </a:p>
          <a:p>
            <a:pPr marL="0" indent="0">
              <a:buNone/>
            </a:pPr>
            <a:r>
              <a:rPr lang="ru-RU" sz="4300" dirty="0"/>
              <a:t>400 </a:t>
            </a:r>
            <a:r>
              <a:rPr lang="ru-RU" sz="4300" dirty="0" err="1"/>
              <a:t>hotels</a:t>
            </a:r>
            <a:r>
              <a:rPr lang="ru-RU" sz="4300" dirty="0"/>
              <a:t> </a:t>
            </a:r>
            <a:r>
              <a:rPr lang="ru-RU" sz="4300" dirty="0" err="1"/>
              <a:t>sometime</a:t>
            </a:r>
            <a:r>
              <a:rPr lang="ru-RU" sz="4300" dirty="0"/>
              <a:t> текст песни</a:t>
            </a:r>
          </a:p>
          <a:p>
            <a:pPr marL="0" indent="0">
              <a:buNone/>
            </a:pPr>
            <a:r>
              <a:rPr lang="ru-RU" sz="4300" dirty="0" smtClean="0"/>
              <a:t>…</a:t>
            </a:r>
            <a:endParaRPr lang="ru-RU" sz="4300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6200" dirty="0" smtClean="0"/>
              <a:t>(1087 разных запросов)</a:t>
            </a:r>
            <a:endParaRPr lang="ru-RU" sz="6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629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Какие это слова? - СКАЧАТЬ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 numCol="2">
            <a:normAutofit fontScale="47500" lnSpcReduction="20000"/>
          </a:bodyPr>
          <a:lstStyle/>
          <a:p>
            <a:pPr marL="0" indent="0">
              <a:buNone/>
            </a:pPr>
            <a:r>
              <a:rPr lang="ru-RU" sz="3500" dirty="0"/>
              <a:t>скачать песни группы </a:t>
            </a:r>
            <a:r>
              <a:rPr lang="ru-RU" sz="3500" dirty="0" err="1"/>
              <a:t>the</a:t>
            </a:r>
            <a:r>
              <a:rPr lang="ru-RU" sz="3500" dirty="0"/>
              <a:t> </a:t>
            </a:r>
            <a:r>
              <a:rPr lang="ru-RU" sz="3500" dirty="0" err="1"/>
              <a:t>burning</a:t>
            </a:r>
            <a:r>
              <a:rPr lang="ru-RU" sz="3500" dirty="0"/>
              <a:t> </a:t>
            </a:r>
            <a:r>
              <a:rPr lang="ru-RU" sz="3500" dirty="0" err="1"/>
              <a:t>hotels</a:t>
            </a:r>
            <a:endParaRPr lang="ru-RU" sz="3500" dirty="0"/>
          </a:p>
          <a:p>
            <a:pPr marL="0" indent="0">
              <a:buNone/>
            </a:pPr>
            <a:r>
              <a:rPr lang="ru-RU" sz="3500" dirty="0"/>
              <a:t>песни </a:t>
            </a:r>
            <a:r>
              <a:rPr lang="ru-RU" sz="3500" dirty="0" err="1"/>
              <a:t>tokio</a:t>
            </a:r>
            <a:r>
              <a:rPr lang="ru-RU" sz="3500" dirty="0"/>
              <a:t> </a:t>
            </a:r>
            <a:r>
              <a:rPr lang="ru-RU" sz="3500" dirty="0" err="1"/>
              <a:t>hotel</a:t>
            </a:r>
            <a:r>
              <a:rPr lang="ru-RU" sz="3500" dirty="0"/>
              <a:t> скачать бесплатно</a:t>
            </a:r>
          </a:p>
          <a:p>
            <a:pPr marL="0" indent="0">
              <a:buNone/>
            </a:pPr>
            <a:r>
              <a:rPr lang="ru-RU" sz="3500" dirty="0"/>
              <a:t>бизнес план гостиницы скачать бесплатно</a:t>
            </a:r>
          </a:p>
          <a:p>
            <a:pPr marL="0" indent="0">
              <a:buNone/>
            </a:pPr>
            <a:r>
              <a:rPr lang="ru-RU" sz="3500" dirty="0"/>
              <a:t>магнат отелей скачать бесплатно</a:t>
            </a:r>
          </a:p>
          <a:p>
            <a:pPr marL="0" indent="0">
              <a:buNone/>
            </a:pPr>
            <a:r>
              <a:rPr lang="ru-RU" sz="3500" dirty="0"/>
              <a:t>отель у погибшего альпиниста скачать бесплатно</a:t>
            </a:r>
          </a:p>
          <a:p>
            <a:pPr marL="0" indent="0">
              <a:buNone/>
            </a:pPr>
            <a:r>
              <a:rPr lang="ru-RU" sz="3500" dirty="0"/>
              <a:t>скачать отель </a:t>
            </a:r>
            <a:r>
              <a:rPr lang="ru-RU" sz="3500" dirty="0" err="1"/>
              <a:t>вавилон</a:t>
            </a:r>
            <a:r>
              <a:rPr lang="ru-RU" sz="3500" dirty="0"/>
              <a:t> 2 сезон</a:t>
            </a:r>
          </a:p>
          <a:p>
            <a:pPr marL="0" indent="0">
              <a:buNone/>
            </a:pPr>
            <a:r>
              <a:rPr lang="ru-RU" sz="3500" dirty="0"/>
              <a:t>отель для собак скачать бесплатно</a:t>
            </a:r>
          </a:p>
          <a:p>
            <a:pPr marL="0" indent="0">
              <a:buNone/>
            </a:pPr>
            <a:r>
              <a:rPr lang="ru-RU" sz="3500" dirty="0"/>
              <a:t>скачать проект гостиницы</a:t>
            </a:r>
          </a:p>
          <a:p>
            <a:pPr marL="0" indent="0">
              <a:buNone/>
            </a:pPr>
            <a:r>
              <a:rPr lang="ru-RU" sz="3500" dirty="0"/>
              <a:t>скачать руки вверх отель</a:t>
            </a:r>
          </a:p>
          <a:p>
            <a:pPr marL="0" indent="0">
              <a:buNone/>
            </a:pPr>
            <a:r>
              <a:rPr lang="ru-RU" sz="3500" dirty="0" err="1"/>
              <a:t>артур</a:t>
            </a:r>
            <a:r>
              <a:rPr lang="ru-RU" sz="3500" dirty="0"/>
              <a:t> </a:t>
            </a:r>
            <a:r>
              <a:rPr lang="ru-RU" sz="3500" dirty="0" err="1"/>
              <a:t>хейли</a:t>
            </a:r>
            <a:r>
              <a:rPr lang="ru-RU" sz="3500" dirty="0"/>
              <a:t> отель скачать</a:t>
            </a:r>
          </a:p>
          <a:p>
            <a:pPr marL="0" indent="0">
              <a:buNone/>
            </a:pPr>
            <a:r>
              <a:rPr lang="ru-RU" sz="3500" dirty="0"/>
              <a:t>арчи </a:t>
            </a:r>
            <a:r>
              <a:rPr lang="ru-RU" sz="3500" dirty="0" err="1"/>
              <a:t>баррел</a:t>
            </a:r>
            <a:r>
              <a:rPr lang="ru-RU" sz="3500" dirty="0"/>
              <a:t> дело отель империал скачать</a:t>
            </a:r>
          </a:p>
          <a:p>
            <a:pPr marL="0" indent="0">
              <a:buNone/>
            </a:pPr>
            <a:r>
              <a:rPr lang="ru-RU" sz="3500" dirty="0"/>
              <a:t>игра отель </a:t>
            </a:r>
            <a:r>
              <a:rPr lang="ru-RU" sz="3500" dirty="0" err="1"/>
              <a:t>джейн</a:t>
            </a:r>
            <a:r>
              <a:rPr lang="ru-RU" sz="3500" dirty="0"/>
              <a:t> скачать бесплатно</a:t>
            </a:r>
          </a:p>
          <a:p>
            <a:pPr marL="0" indent="0">
              <a:buNone/>
            </a:pPr>
            <a:r>
              <a:rPr lang="ru-RU" sz="3500" dirty="0" err="1"/>
              <a:t>снип</a:t>
            </a:r>
            <a:r>
              <a:rPr lang="ru-RU" sz="3500" dirty="0"/>
              <a:t> гостиницы скачать</a:t>
            </a:r>
          </a:p>
          <a:p>
            <a:pPr marL="0" indent="0">
              <a:buNone/>
            </a:pPr>
            <a:r>
              <a:rPr lang="ru-RU" sz="3500" dirty="0"/>
              <a:t>скачать игру </a:t>
            </a:r>
            <a:r>
              <a:rPr lang="ru-RU" sz="3500" dirty="0" err="1"/>
              <a:t>нэнси</a:t>
            </a:r>
            <a:r>
              <a:rPr lang="ru-RU" sz="3500" dirty="0"/>
              <a:t> </a:t>
            </a:r>
            <a:r>
              <a:rPr lang="ru-RU" sz="3500" dirty="0" err="1"/>
              <a:t>дрю</a:t>
            </a:r>
            <a:r>
              <a:rPr lang="ru-RU" sz="3500" dirty="0"/>
              <a:t> призрак в гостинице</a:t>
            </a:r>
          </a:p>
          <a:p>
            <a:pPr marL="0" indent="0">
              <a:buNone/>
            </a:pPr>
            <a:r>
              <a:rPr lang="ru-RU" sz="3500" dirty="0"/>
              <a:t>фильм отель для собак скачать</a:t>
            </a:r>
          </a:p>
          <a:p>
            <a:pPr marL="0" indent="0">
              <a:buNone/>
            </a:pPr>
            <a:r>
              <a:rPr lang="ru-RU" sz="3500" dirty="0" err="1"/>
              <a:t>hotel</a:t>
            </a:r>
            <a:r>
              <a:rPr lang="ru-RU" sz="3500" dirty="0"/>
              <a:t> </a:t>
            </a:r>
            <a:r>
              <a:rPr lang="ru-RU" sz="3500" dirty="0" err="1"/>
              <a:t>chevalier</a:t>
            </a:r>
            <a:r>
              <a:rPr lang="ru-RU" sz="3500" dirty="0"/>
              <a:t> скачать</a:t>
            </a:r>
          </a:p>
          <a:p>
            <a:pPr marL="0" indent="0">
              <a:buNone/>
            </a:pPr>
            <a:r>
              <a:rPr lang="ru-RU" sz="3500" dirty="0" err="1"/>
              <a:t>никита</a:t>
            </a:r>
            <a:r>
              <a:rPr lang="ru-RU" sz="3500" dirty="0"/>
              <a:t> отель скачать</a:t>
            </a:r>
          </a:p>
          <a:p>
            <a:pPr marL="0" indent="0">
              <a:buNone/>
            </a:pPr>
            <a:r>
              <a:rPr lang="ru-RU" sz="3500" dirty="0"/>
              <a:t>тайные соблазны курортного отеля скачать</a:t>
            </a:r>
          </a:p>
          <a:p>
            <a:pPr marL="0" indent="0">
              <a:buNone/>
            </a:pPr>
            <a:r>
              <a:rPr lang="ru-RU" sz="3500" dirty="0" err="1"/>
              <a:t>жанна</a:t>
            </a:r>
            <a:r>
              <a:rPr lang="ru-RU" sz="3500" dirty="0"/>
              <a:t> </a:t>
            </a:r>
            <a:r>
              <a:rPr lang="ru-RU" sz="3500" dirty="0" err="1"/>
              <a:t>агузарова</a:t>
            </a:r>
            <a:r>
              <a:rPr lang="ru-RU" sz="3500" dirty="0"/>
              <a:t> старый отель скачать бесплатно</a:t>
            </a:r>
          </a:p>
          <a:p>
            <a:pPr marL="0" indent="0">
              <a:buNone/>
            </a:pPr>
            <a:r>
              <a:rPr lang="ru-RU" sz="3500" dirty="0"/>
              <a:t>отель миллион долларов скачать</a:t>
            </a:r>
          </a:p>
          <a:p>
            <a:pPr marL="0" indent="0">
              <a:buNone/>
            </a:pPr>
            <a:r>
              <a:rPr lang="ru-RU" sz="3500" dirty="0"/>
              <a:t>скачать игру четвероногий отель</a:t>
            </a:r>
          </a:p>
          <a:p>
            <a:pPr marL="0" indent="0">
              <a:buNone/>
            </a:pPr>
            <a:r>
              <a:rPr lang="ru-RU" sz="3500" dirty="0"/>
              <a:t>бизнес план скачать бесплатно гостиница</a:t>
            </a:r>
          </a:p>
          <a:p>
            <a:pPr marL="0" indent="0">
              <a:buNone/>
            </a:pPr>
            <a:r>
              <a:rPr lang="ru-RU" dirty="0" smtClean="0"/>
              <a:t>…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6200" dirty="0" smtClean="0"/>
              <a:t>(6088 разных запросов)</a:t>
            </a:r>
            <a:endParaRPr lang="ru-RU" sz="6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051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это слова? - СТРОИТЕЛЬСТВО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 numCol="2">
            <a:normAutofit fontScale="55000" lnSpcReduction="20000"/>
          </a:bodyPr>
          <a:lstStyle/>
          <a:p>
            <a:pPr marL="0" indent="0">
              <a:buNone/>
            </a:pPr>
            <a:r>
              <a:rPr lang="ru-RU" sz="3500" dirty="0"/>
              <a:t>строительство гостиниц</a:t>
            </a:r>
          </a:p>
          <a:p>
            <a:pPr marL="0" indent="0">
              <a:buNone/>
            </a:pPr>
            <a:r>
              <a:rPr lang="ru-RU" sz="3500" dirty="0"/>
              <a:t>строительство мини гостиницы</a:t>
            </a:r>
          </a:p>
          <a:p>
            <a:pPr marL="0" indent="0">
              <a:buNone/>
            </a:pPr>
            <a:r>
              <a:rPr lang="ru-RU" sz="3500" dirty="0"/>
              <a:t>строительство отеля</a:t>
            </a:r>
          </a:p>
          <a:p>
            <a:pPr marL="0" indent="0">
              <a:buNone/>
            </a:pPr>
            <a:r>
              <a:rPr lang="ru-RU" sz="3500" dirty="0"/>
              <a:t>строительство гостиниц в санкт </a:t>
            </a:r>
            <a:r>
              <a:rPr lang="ru-RU" sz="3500" dirty="0" err="1"/>
              <a:t>петербурге</a:t>
            </a:r>
            <a:endParaRPr lang="ru-RU" sz="3500" dirty="0"/>
          </a:p>
          <a:p>
            <a:pPr marL="0" indent="0">
              <a:buNone/>
            </a:pPr>
            <a:r>
              <a:rPr lang="ru-RU" sz="3500" dirty="0"/>
              <a:t>стоимость строительства гостиницы</a:t>
            </a:r>
          </a:p>
          <a:p>
            <a:pPr marL="0" indent="0">
              <a:buNone/>
            </a:pPr>
            <a:r>
              <a:rPr lang="ru-RU" sz="3500" dirty="0"/>
              <a:t>проект строительства гостиницы из дерева</a:t>
            </a:r>
          </a:p>
          <a:p>
            <a:pPr marL="0" indent="0">
              <a:buNone/>
            </a:pPr>
            <a:r>
              <a:rPr lang="ru-RU" sz="3500" dirty="0"/>
              <a:t>м белорусская у ямского поля 3 строительство гостиницы</a:t>
            </a:r>
          </a:p>
          <a:p>
            <a:pPr marL="0" indent="0">
              <a:buNone/>
            </a:pPr>
            <a:r>
              <a:rPr lang="ru-RU" sz="3500" dirty="0"/>
              <a:t>бизнес план строительства мини отеля</a:t>
            </a:r>
          </a:p>
          <a:p>
            <a:pPr marL="0" indent="0">
              <a:buNone/>
            </a:pPr>
            <a:r>
              <a:rPr lang="ru-RU" sz="3500" dirty="0"/>
              <a:t>инвестиции в строительство гостиниц</a:t>
            </a:r>
          </a:p>
          <a:p>
            <a:pPr marL="0" indent="0">
              <a:buNone/>
            </a:pPr>
            <a:r>
              <a:rPr lang="ru-RU" sz="3500" dirty="0"/>
              <a:t>куплю земельный участок под строительство мини отеля в одесской области</a:t>
            </a:r>
          </a:p>
          <a:p>
            <a:pPr marL="0" indent="0">
              <a:buNone/>
            </a:pPr>
            <a:r>
              <a:rPr lang="ru-RU" sz="3500" dirty="0"/>
              <a:t>прибыль застройщиков от строительства гостиниц</a:t>
            </a:r>
          </a:p>
          <a:p>
            <a:pPr marL="0" indent="0">
              <a:buNone/>
            </a:pPr>
            <a:r>
              <a:rPr lang="ru-RU" sz="3500" dirty="0"/>
              <a:t>история строительства первых гостиниц</a:t>
            </a:r>
          </a:p>
          <a:p>
            <a:pPr marL="0" indent="0">
              <a:buNone/>
            </a:pPr>
            <a:r>
              <a:rPr lang="ru-RU" sz="3500" dirty="0"/>
              <a:t>кто автор проекта строительства гостиницы золотой якорь в </a:t>
            </a:r>
            <a:r>
              <a:rPr lang="ru-RU" sz="3500" dirty="0" err="1"/>
              <a:t>вологде</a:t>
            </a:r>
            <a:endParaRPr lang="ru-RU" sz="3500" dirty="0"/>
          </a:p>
          <a:p>
            <a:pPr marL="0" indent="0">
              <a:buNone/>
            </a:pPr>
            <a:r>
              <a:rPr lang="ru-RU" sz="3500" dirty="0"/>
              <a:t>инвестором строительства гостиницы </a:t>
            </a:r>
            <a:r>
              <a:rPr lang="ru-RU" sz="3500" dirty="0" err="1"/>
              <a:t>симоновский</a:t>
            </a:r>
            <a:r>
              <a:rPr lang="ru-RU" sz="3500" dirty="0"/>
              <a:t> вал</a:t>
            </a:r>
          </a:p>
          <a:p>
            <a:pPr marL="0" indent="0">
              <a:buNone/>
            </a:pPr>
            <a:r>
              <a:rPr lang="ru-RU" sz="3500" dirty="0"/>
              <a:t>зарубежный опыт строительства гостиниц</a:t>
            </a:r>
          </a:p>
          <a:p>
            <a:pPr marL="0" indent="0">
              <a:buNone/>
            </a:pPr>
            <a:r>
              <a:rPr lang="ru-RU" sz="3500" dirty="0"/>
              <a:t>техническое задание на строительство гостиницы</a:t>
            </a:r>
          </a:p>
          <a:p>
            <a:pPr marL="0" indent="0">
              <a:buNone/>
            </a:pPr>
            <a:r>
              <a:rPr lang="ru-RU" dirty="0" smtClean="0"/>
              <a:t>…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6200" dirty="0" smtClean="0"/>
              <a:t>(468 разных запросов)</a:t>
            </a:r>
            <a:endParaRPr lang="ru-RU" sz="6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5188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Какие это слова? - КУРСОВАЯ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/>
        <p:txBody>
          <a:bodyPr numCol="2">
            <a:normAutofit fontScale="55000" lnSpcReduction="20000"/>
          </a:bodyPr>
          <a:lstStyle/>
          <a:p>
            <a:pPr marL="0" indent="0">
              <a:buNone/>
            </a:pPr>
            <a:r>
              <a:rPr lang="ru-RU" sz="3500" dirty="0"/>
              <a:t>курсовая гостиница</a:t>
            </a:r>
          </a:p>
          <a:p>
            <a:pPr marL="0" indent="0">
              <a:buNone/>
            </a:pPr>
            <a:r>
              <a:rPr lang="ru-RU" sz="3500" dirty="0"/>
              <a:t>бизнес план гостиницы курсовая</a:t>
            </a:r>
          </a:p>
          <a:p>
            <a:pPr marL="0" indent="0">
              <a:buNone/>
            </a:pPr>
            <a:r>
              <a:rPr lang="ru-RU" sz="3500" dirty="0"/>
              <a:t>анимация в отелях курсовая</a:t>
            </a:r>
          </a:p>
          <a:p>
            <a:pPr marL="0" indent="0">
              <a:buNone/>
            </a:pPr>
            <a:r>
              <a:rPr lang="ru-RU" sz="3500" dirty="0"/>
              <a:t>курсовая организация питания в гостинице</a:t>
            </a:r>
          </a:p>
          <a:p>
            <a:pPr marL="0" indent="0">
              <a:buNone/>
            </a:pPr>
            <a:r>
              <a:rPr lang="ru-RU" sz="3500" dirty="0"/>
              <a:t>диплом курсовая службы гостиниц</a:t>
            </a:r>
          </a:p>
          <a:p>
            <a:pPr marL="0" indent="0">
              <a:buNone/>
            </a:pPr>
            <a:r>
              <a:rPr lang="ru-RU" sz="3500" dirty="0"/>
              <a:t>ресторан при гостинице первого класса на 100 мест курсовая работа</a:t>
            </a:r>
          </a:p>
          <a:p>
            <a:pPr marL="0" indent="0">
              <a:buNone/>
            </a:pPr>
            <a:r>
              <a:rPr lang="ru-RU" sz="3500" dirty="0"/>
              <a:t>наличный и безналичный расчет в гостинице курсовая диплом</a:t>
            </a:r>
          </a:p>
          <a:p>
            <a:pPr marL="0" indent="0">
              <a:buNone/>
            </a:pPr>
            <a:r>
              <a:rPr lang="ru-RU" sz="3500" dirty="0"/>
              <a:t>бизнес услуги в гостинице курсовая</a:t>
            </a:r>
          </a:p>
          <a:p>
            <a:pPr marL="0" indent="0">
              <a:buNone/>
            </a:pPr>
            <a:r>
              <a:rPr lang="ru-RU" sz="3500" dirty="0"/>
              <a:t>курсовая работа комфорт в гостинице</a:t>
            </a:r>
          </a:p>
          <a:p>
            <a:pPr marL="0" indent="0">
              <a:buNone/>
            </a:pPr>
            <a:r>
              <a:rPr lang="ru-RU" sz="3500" dirty="0"/>
              <a:t>классификация гостиниц курсовая</a:t>
            </a:r>
          </a:p>
          <a:p>
            <a:pPr marL="0" indent="0">
              <a:buNone/>
            </a:pPr>
            <a:r>
              <a:rPr lang="ru-RU" sz="3500" dirty="0"/>
              <a:t>типология гостиниц курсовая</a:t>
            </a:r>
          </a:p>
          <a:p>
            <a:pPr marL="0" indent="0">
              <a:buNone/>
            </a:pPr>
            <a:r>
              <a:rPr lang="ru-RU" sz="3500" dirty="0"/>
              <a:t>курсовая работа на тему гостиница </a:t>
            </a:r>
            <a:r>
              <a:rPr lang="ru-RU" sz="3500" dirty="0" err="1"/>
              <a:t>пулковская</a:t>
            </a:r>
            <a:endParaRPr lang="ru-RU" sz="3500" dirty="0"/>
          </a:p>
          <a:p>
            <a:pPr marL="0" indent="0">
              <a:buNone/>
            </a:pPr>
            <a:r>
              <a:rPr lang="ru-RU" sz="3500" dirty="0"/>
              <a:t>бронирование гостиниц курсовая бесплатно</a:t>
            </a:r>
          </a:p>
          <a:p>
            <a:pPr marL="0" indent="0">
              <a:buNone/>
            </a:pPr>
            <a:r>
              <a:rPr lang="ru-RU" sz="3500" dirty="0"/>
              <a:t>развитие гостиниц курсовая бесплатно</a:t>
            </a:r>
          </a:p>
          <a:p>
            <a:pPr marL="0" indent="0">
              <a:buNone/>
            </a:pPr>
            <a:r>
              <a:rPr lang="ru-RU" sz="3500" dirty="0"/>
              <a:t>курсовая освещение в гостиницах</a:t>
            </a:r>
          </a:p>
          <a:p>
            <a:pPr marL="0" indent="0">
              <a:buNone/>
            </a:pPr>
            <a:r>
              <a:rPr lang="ru-RU" sz="3500" dirty="0"/>
              <a:t>управление персоналом в гостинице курсовая</a:t>
            </a:r>
          </a:p>
          <a:p>
            <a:pPr marL="0" indent="0">
              <a:buNone/>
            </a:pPr>
            <a:r>
              <a:rPr lang="ru-RU" sz="3500" dirty="0"/>
              <a:t>курсовая учет основных средств гостиницы</a:t>
            </a:r>
          </a:p>
          <a:p>
            <a:pPr marL="0" indent="0">
              <a:buNone/>
            </a:pPr>
            <a:r>
              <a:rPr lang="ru-RU" dirty="0" smtClean="0"/>
              <a:t>…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6200" dirty="0" smtClean="0"/>
              <a:t>(443 разных запроса)</a:t>
            </a:r>
            <a:endParaRPr lang="ru-RU" sz="6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087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Алгоритм </a:t>
            </a:r>
            <a:r>
              <a:rPr lang="ru-RU" dirty="0" err="1" smtClean="0"/>
              <a:t>вордстата</a:t>
            </a:r>
            <a:r>
              <a:rPr lang="ru-RU" dirty="0" smtClean="0"/>
              <a:t> Яндекса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928992" cy="514116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«Порезать» запросы на слова, для каждого слова подсчитать количество показов.</a:t>
            </a:r>
          </a:p>
          <a:p>
            <a:r>
              <a:rPr lang="ru-RU" dirty="0" smtClean="0"/>
              <a:t>Взять самое частотное слово списка, выбрать все запросы с ним. Снова порезать на слова, и подсчитать количество показов для каждого получившегося словосочетания.</a:t>
            </a:r>
          </a:p>
          <a:p>
            <a:r>
              <a:rPr lang="ru-RU" dirty="0" smtClean="0"/>
              <a:t>Взять второе по частоте слово списка, выбрать все запросы с ним. Снова порезать на слова и подсчитать количество показов </a:t>
            </a:r>
            <a:r>
              <a:rPr lang="ru-RU" dirty="0"/>
              <a:t>для каждого получившегося словосочетания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593A2-63C0-4945-8F24-3F71942F3B40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60782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5536</TotalTime>
  <Words>1331</Words>
  <Application>Microsoft Office PowerPoint</Application>
  <PresentationFormat>Экран (4:3)</PresentationFormat>
  <Paragraphs>477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ИССЛЕДОВАНИЕ СЛОВОСОЧЕТАНИЙ в контекстной рекламе</vt:lpstr>
      <vt:lpstr>Как мы заказываем рекламу</vt:lpstr>
      <vt:lpstr>Что такое «разных слов»</vt:lpstr>
      <vt:lpstr>+ 2 слова = + 24 словосочетания</vt:lpstr>
      <vt:lpstr>Какие это слова? - ПЕСНИ</vt:lpstr>
      <vt:lpstr>Какие это слова? - СКАЧАТЬ</vt:lpstr>
      <vt:lpstr>Какие это слова? - СТРОИТЕЛЬСТВО</vt:lpstr>
      <vt:lpstr>Какие это слова? - КУРСОВАЯ</vt:lpstr>
      <vt:lpstr>Алгоритм вордстата Яндекса</vt:lpstr>
      <vt:lpstr>Алгоритм вордстата Яндекса</vt:lpstr>
      <vt:lpstr>Презентация PowerPoint</vt:lpstr>
      <vt:lpstr>Проблемы</vt:lpstr>
      <vt:lpstr>Презентация PowerPoint</vt:lpstr>
      <vt:lpstr>Презентация PowerPoint</vt:lpstr>
      <vt:lpstr>Презентация PowerPoint</vt:lpstr>
      <vt:lpstr>Презентация PowerPoint</vt:lpstr>
      <vt:lpstr>Что происходит дальше?</vt:lpstr>
      <vt:lpstr>Почему предлагают контролировать переходы по рекламе, а не ПОКАЗЫ рекламы?!.</vt:lpstr>
      <vt:lpstr>Клик – первый показатель  качества рекламы</vt:lpstr>
      <vt:lpstr>Информацию о запросах, по которым была показана реклама, но не был зафиксирован клик, поисковые системы  НЕ публикуют.</vt:lpstr>
      <vt:lpstr>Что мы видим в статистике</vt:lpstr>
      <vt:lpstr>Что происходит на самом деле: 100 кликов / 200 показов = 50% CTR</vt:lpstr>
      <vt:lpstr>Презентация PowerPoint</vt:lpstr>
      <vt:lpstr>Презентация PowerPoint</vt:lpstr>
      <vt:lpstr>Презентация PowerPoint</vt:lpstr>
      <vt:lpstr>Advse.ru имеет собственные данные о показах и кликах поисковой рекламы в Яндекс.Директе и Google AdWords  Поэтому может показать запросы, по которым реклама показана, но пользователи по ней не кликнули.</vt:lpstr>
      <vt:lpstr>Так выглядят запросы lamoda.ru (180 из 378033, всего – 2100 страниц)</vt:lpstr>
      <vt:lpstr>Презентация PowerPoint</vt:lpstr>
      <vt:lpstr>Не фиксируемые в статистике показы</vt:lpstr>
      <vt:lpstr>Презентация PowerPoint</vt:lpstr>
      <vt:lpstr>Презентация PowerPoint</vt:lpstr>
      <vt:lpstr>Случайные клики</vt:lpstr>
      <vt:lpstr>Презентация PowerPoint</vt:lpstr>
      <vt:lpstr>Презентация PowerPoint</vt:lpstr>
      <vt:lpstr>А если убрать мусорные показы?..</vt:lpstr>
      <vt:lpstr>Презентация PowerPoint</vt:lpstr>
      <vt:lpstr>Презентация PowerPoint</vt:lpstr>
      <vt:lpstr>Презентация PowerPoint</vt:lpstr>
      <vt:lpstr>Методика </vt:lpstr>
      <vt:lpstr>Спасибо за внимание! Пишите – andre@neiron.ru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 Иванов</dc:creator>
  <cp:lastModifiedBy>Андрей Иванов</cp:lastModifiedBy>
  <cp:revision>164</cp:revision>
  <dcterms:created xsi:type="dcterms:W3CDTF">2011-09-16T05:58:58Z</dcterms:created>
  <dcterms:modified xsi:type="dcterms:W3CDTF">2012-09-18T14:50:43Z</dcterms:modified>
</cp:coreProperties>
</file>