
<file path=[Content_Types].xml><?xml version="1.0" encoding="utf-8"?>
<Types xmlns="http://schemas.openxmlformats.org/package/2006/content-types">
  <Default Extension="xml" ContentType="application/xml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316" r:id="rId3"/>
    <p:sldId id="317" r:id="rId4"/>
    <p:sldId id="318" r:id="rId5"/>
    <p:sldId id="324" r:id="rId6"/>
    <p:sldId id="319" r:id="rId7"/>
    <p:sldId id="321" r:id="rId8"/>
    <p:sldId id="325" r:id="rId9"/>
    <p:sldId id="320" r:id="rId10"/>
    <p:sldId id="322" r:id="rId11"/>
    <p:sldId id="323" r:id="rId12"/>
    <p:sldId id="326" r:id="rId13"/>
    <p:sldId id="259" r:id="rId14"/>
  </p:sldIdLst>
  <p:sldSz cx="9144000" cy="6858000" type="screen4x3"/>
  <p:notesSz cx="6858000" cy="9144000"/>
  <p:defaultTextStyle>
    <a:defPPr>
      <a:defRPr lang="ru-RU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5" autoAdjust="0"/>
    <p:restoredTop sz="94697" autoAdjust="0"/>
  </p:normalViewPr>
  <p:slideViewPr>
    <p:cSldViewPr snapToGrid="0" snapToObjects="1">
      <p:cViewPr varScale="1">
        <p:scale>
          <a:sx n="116" d="100"/>
          <a:sy n="116" d="100"/>
        </p:scale>
        <p:origin x="-504" y="-10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printerSettings" Target="printerSettings/printerSettings1.bin"/><Relationship Id="rId16" Type="http://schemas.openxmlformats.org/officeDocument/2006/relationships/presProps" Target="presProps.xml"/><Relationship Id="rId17" Type="http://schemas.openxmlformats.org/officeDocument/2006/relationships/viewProps" Target="viewProps.xml"/><Relationship Id="rId18" Type="http://schemas.openxmlformats.org/officeDocument/2006/relationships/theme" Target="theme/theme1.xml"/><Relationship Id="rId1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>
            <a:normAutofit/>
          </a:bodyPr>
          <a:lstStyle>
            <a:lvl1pPr algn="ctr">
              <a:defRPr sz="4800" b="1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Образец подзаголовка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478061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.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237384" y="2039796"/>
            <a:ext cx="8665422" cy="4651829"/>
          </a:xfrm>
        </p:spPr>
        <p:txBody>
          <a:bodyPr vert="eaVert"/>
          <a:lstStyle/>
          <a:p>
            <a:pPr lvl="0"/>
            <a:r>
              <a:rPr lang="en-US" smtClean="0"/>
              <a:t>Образец текста</a:t>
            </a:r>
          </a:p>
          <a:p>
            <a:pPr lvl="1"/>
            <a:r>
              <a:rPr lang="en-US" smtClean="0"/>
              <a:t>Второй уровень</a:t>
            </a:r>
          </a:p>
          <a:p>
            <a:pPr lvl="2"/>
            <a:r>
              <a:rPr lang="en-US" smtClean="0"/>
              <a:t>Третий уровень</a:t>
            </a:r>
          </a:p>
          <a:p>
            <a:pPr lvl="3"/>
            <a:r>
              <a:rPr lang="en-US" smtClean="0"/>
              <a:t>Четвертый уровень</a:t>
            </a:r>
          </a:p>
          <a:p>
            <a:pPr lvl="4"/>
            <a:r>
              <a:rPr lang="en-US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51671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. загол.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Образец текста</a:t>
            </a:r>
          </a:p>
          <a:p>
            <a:pPr lvl="1"/>
            <a:r>
              <a:rPr lang="en-US" smtClean="0"/>
              <a:t>Второй уровень</a:t>
            </a:r>
          </a:p>
          <a:p>
            <a:pPr lvl="2"/>
            <a:r>
              <a:rPr lang="en-US" smtClean="0"/>
              <a:t>Третий уровень</a:t>
            </a:r>
          </a:p>
          <a:p>
            <a:pPr lvl="3"/>
            <a:r>
              <a:rPr lang="en-US" smtClean="0"/>
              <a:t>Четвертый уровень</a:t>
            </a:r>
          </a:p>
          <a:p>
            <a:pPr lvl="4"/>
            <a:r>
              <a:rPr lang="en-US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B617050-2DD0-C84A-8D05-39F399EE2F63}" type="datetimeFigureOut">
              <a:rPr lang="ru-RU" smtClean="0"/>
              <a:t>17.09.12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670866BF-6657-D047-B896-3E6BE54311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00718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Образец текста</a:t>
            </a:r>
          </a:p>
          <a:p>
            <a:pPr lvl="1"/>
            <a:r>
              <a:rPr lang="en-US" smtClean="0"/>
              <a:t>Второй уровень</a:t>
            </a:r>
          </a:p>
          <a:p>
            <a:pPr lvl="2"/>
            <a:r>
              <a:rPr lang="en-US" smtClean="0"/>
              <a:t>Третий уровень</a:t>
            </a:r>
          </a:p>
          <a:p>
            <a:pPr lvl="3"/>
            <a:r>
              <a:rPr lang="en-US" smtClean="0"/>
              <a:t>Четвертый уровень</a:t>
            </a:r>
          </a:p>
          <a:p>
            <a:pPr lvl="4"/>
            <a:r>
              <a:rPr lang="en-US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31518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8336646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37384" y="1978181"/>
            <a:ext cx="4258416" cy="472565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Образец текста</a:t>
            </a:r>
          </a:p>
          <a:p>
            <a:pPr lvl="1"/>
            <a:r>
              <a:rPr lang="en-US" smtClean="0"/>
              <a:t>Второй уровень</a:t>
            </a:r>
          </a:p>
          <a:p>
            <a:pPr lvl="2"/>
            <a:r>
              <a:rPr lang="en-US" smtClean="0"/>
              <a:t>Третий уровень</a:t>
            </a:r>
          </a:p>
          <a:p>
            <a:pPr lvl="3"/>
            <a:r>
              <a:rPr lang="en-US" smtClean="0"/>
              <a:t>Четвертый уровень</a:t>
            </a:r>
          </a:p>
          <a:p>
            <a:pPr lvl="4"/>
            <a:r>
              <a:rPr lang="en-US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78181"/>
            <a:ext cx="4254606" cy="472565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Образец текста</a:t>
            </a:r>
          </a:p>
          <a:p>
            <a:pPr lvl="1"/>
            <a:r>
              <a:rPr lang="en-US" smtClean="0"/>
              <a:t>Второй уровень</a:t>
            </a:r>
          </a:p>
          <a:p>
            <a:pPr lvl="2"/>
            <a:r>
              <a:rPr lang="en-US" smtClean="0"/>
              <a:t>Третий уровень</a:t>
            </a:r>
          </a:p>
          <a:p>
            <a:pPr lvl="3"/>
            <a:r>
              <a:rPr lang="en-US" smtClean="0"/>
              <a:t>Четвертый уровень</a:t>
            </a:r>
          </a:p>
          <a:p>
            <a:pPr lvl="4"/>
            <a:r>
              <a:rPr lang="en-US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7923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37384" y="1974709"/>
            <a:ext cx="4260004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237384" y="2614471"/>
            <a:ext cx="4260004" cy="404897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Образец текста</a:t>
            </a:r>
          </a:p>
          <a:p>
            <a:pPr lvl="1"/>
            <a:r>
              <a:rPr lang="en-US" smtClean="0"/>
              <a:t>Второй уровень</a:t>
            </a:r>
          </a:p>
          <a:p>
            <a:pPr lvl="2"/>
            <a:r>
              <a:rPr lang="en-US" smtClean="0"/>
              <a:t>Третий уровень</a:t>
            </a:r>
          </a:p>
          <a:p>
            <a:pPr lvl="3"/>
            <a:r>
              <a:rPr lang="en-US" smtClean="0"/>
              <a:t>Четвертый уровень</a:t>
            </a:r>
          </a:p>
          <a:p>
            <a:pPr lvl="4"/>
            <a:r>
              <a:rPr lang="en-US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974709"/>
            <a:ext cx="4257781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614471"/>
            <a:ext cx="4257781" cy="404897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Образец текста</a:t>
            </a:r>
          </a:p>
          <a:p>
            <a:pPr lvl="1"/>
            <a:r>
              <a:rPr lang="en-US" smtClean="0"/>
              <a:t>Второй уровень</a:t>
            </a:r>
          </a:p>
          <a:p>
            <a:pPr lvl="2"/>
            <a:r>
              <a:rPr lang="en-US" smtClean="0"/>
              <a:t>Третий уровень</a:t>
            </a:r>
          </a:p>
          <a:p>
            <a:pPr lvl="3"/>
            <a:r>
              <a:rPr lang="en-US" smtClean="0"/>
              <a:t>Четвертый уровень</a:t>
            </a:r>
          </a:p>
          <a:p>
            <a:pPr lvl="4"/>
            <a:r>
              <a:rPr lang="en-US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66994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6902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213415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195398" y="1147833"/>
            <a:ext cx="3270115" cy="1782805"/>
          </a:xfrm>
        </p:spPr>
        <p:txBody>
          <a:bodyPr anchor="t" anchorCtr="0">
            <a:noAutofit/>
          </a:bodyPr>
          <a:lstStyle>
            <a:lvl1pPr algn="l">
              <a:defRPr sz="4400" b="1"/>
            </a:lvl1pPr>
          </a:lstStyle>
          <a:p>
            <a:r>
              <a:rPr lang="en-US" dirty="0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49" y="1147834"/>
            <a:ext cx="5376605" cy="55400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Образец текста</a:t>
            </a:r>
          </a:p>
          <a:p>
            <a:pPr lvl="1"/>
            <a:r>
              <a:rPr lang="en-US" dirty="0" smtClean="0"/>
              <a:t>Второй уровень</a:t>
            </a:r>
          </a:p>
          <a:p>
            <a:pPr lvl="2"/>
            <a:r>
              <a:rPr lang="en-US" dirty="0" smtClean="0"/>
              <a:t>Третий уровень</a:t>
            </a:r>
          </a:p>
          <a:p>
            <a:pPr lvl="3"/>
            <a:r>
              <a:rPr lang="en-US" dirty="0" smtClean="0"/>
              <a:t>Четвертый уровень</a:t>
            </a:r>
          </a:p>
          <a:p>
            <a:pPr lvl="4"/>
            <a:r>
              <a:rPr lang="en-US" dirty="0" smtClean="0"/>
              <a:t>Пятый уровень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5398" y="2930639"/>
            <a:ext cx="3270115" cy="3757230"/>
          </a:xfrm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6527997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1792288" y="5362306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1174481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929044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348235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7384" y="1153830"/>
            <a:ext cx="8665422" cy="6778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37384" y="2039796"/>
            <a:ext cx="8665422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Образец текста</a:t>
            </a:r>
          </a:p>
          <a:p>
            <a:pPr lvl="1"/>
            <a:r>
              <a:rPr lang="en-US" dirty="0" smtClean="0"/>
              <a:t>Второй уровень</a:t>
            </a:r>
          </a:p>
          <a:p>
            <a:pPr lvl="2"/>
            <a:r>
              <a:rPr lang="en-US" dirty="0" smtClean="0"/>
              <a:t>Третий уровень</a:t>
            </a:r>
          </a:p>
          <a:p>
            <a:pPr lvl="3"/>
            <a:r>
              <a:rPr lang="en-US" dirty="0" smtClean="0"/>
              <a:t>Четвертый уровень</a:t>
            </a:r>
          </a:p>
          <a:p>
            <a:pPr lvl="4"/>
            <a:r>
              <a:rPr lang="en-US" dirty="0" smtClean="0"/>
              <a:t>Пятый уровень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084364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457200" rtl="0" eaLnBrk="1" latinLnBrk="0" hangingPunct="1">
        <a:spcBef>
          <a:spcPct val="0"/>
        </a:spcBef>
        <a:buNone/>
        <a:defRPr sz="44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sz="6600" dirty="0" smtClean="0"/>
              <a:t>Факторы ранжирования</a:t>
            </a:r>
            <a:endParaRPr lang="ru-RU" sz="66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Ответы на вопросы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6633372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Допустимый уровень тошноты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Краткость – сестра таланта!</a:t>
            </a:r>
          </a:p>
          <a:p>
            <a:endParaRPr lang="ru-RU" dirty="0" smtClean="0"/>
          </a:p>
          <a:p>
            <a:r>
              <a:rPr lang="ru-RU" dirty="0" smtClean="0"/>
              <a:t>Это тоже источник слов, но вы боретесь за место в бан-листе.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8882137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Делай, как в топе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С</a:t>
            </a:r>
            <a:r>
              <a:rPr lang="ru-RU" dirty="0" smtClean="0"/>
              <a:t>айты сверху похожи друг на друга. </a:t>
            </a:r>
          </a:p>
          <a:p>
            <a:r>
              <a:rPr lang="ru-RU" dirty="0" smtClean="0"/>
              <a:t>Но тогда их позиция, в общем-то, случайна. </a:t>
            </a:r>
          </a:p>
          <a:p>
            <a:endParaRPr lang="ru-RU" dirty="0" smtClean="0"/>
          </a:p>
          <a:p>
            <a:r>
              <a:rPr lang="ru-RU" dirty="0" smtClean="0"/>
              <a:t>Чтобы застолбить за собой место, нужно чем-то выделяться, отличаться от остальных.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6389218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Ответ математика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Абсолютно точный и бесполезный. </a:t>
            </a:r>
          </a:p>
          <a:p>
            <a:endParaRPr lang="ru-RU" dirty="0"/>
          </a:p>
          <a:p>
            <a:r>
              <a:rPr lang="ru-RU" dirty="0" smtClean="0"/>
              <a:t>Вот поэтому и универсальный ответ</a:t>
            </a:r>
            <a:r>
              <a:rPr lang="en-US" dirty="0" smtClean="0"/>
              <a:t>: </a:t>
            </a:r>
          </a:p>
          <a:p>
            <a:endParaRPr lang="en-US" dirty="0" smtClean="0"/>
          </a:p>
          <a:p>
            <a:pPr marL="0" indent="0" algn="ctr">
              <a:buNone/>
            </a:pPr>
            <a:r>
              <a:rPr lang="ru-RU" sz="4400" b="1" dirty="0" smtClean="0"/>
              <a:t>Делайте сайты для людей!</a:t>
            </a:r>
          </a:p>
        </p:txBody>
      </p:sp>
    </p:spTree>
    <p:extLst>
      <p:ext uri="{BB962C8B-B14F-4D97-AF65-F5344CB8AC3E}">
        <p14:creationId xmlns:p14="http://schemas.microsoft.com/office/powerpoint/2010/main" val="316102815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СПАСИБО! ВОПРОСЫ?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86141" y="3886200"/>
            <a:ext cx="6591100" cy="1752600"/>
          </a:xfrm>
        </p:spPr>
        <p:txBody>
          <a:bodyPr>
            <a:normAutofit fontScale="92500"/>
          </a:bodyPr>
          <a:lstStyle/>
          <a:p>
            <a:pPr algn="l"/>
            <a:r>
              <a:rPr lang="ru-RU" dirty="0" smtClean="0"/>
              <a:t>Андрей Калинин</a:t>
            </a:r>
            <a:br>
              <a:rPr lang="ru-RU" dirty="0" smtClean="0"/>
            </a:br>
            <a:r>
              <a:rPr lang="ru-RU" dirty="0" smtClean="0"/>
              <a:t>руководитель </a:t>
            </a:r>
            <a:r>
              <a:rPr lang="ru-RU" dirty="0" smtClean="0"/>
              <a:t>проекта Поиск</a:t>
            </a:r>
            <a:r>
              <a:rPr lang="en-US" dirty="0" smtClean="0"/>
              <a:t>@Mail.Ru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en-US" dirty="0" err="1" smtClean="0"/>
              <a:t>kalinin@corp.mail.ru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2105884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Что интересует оптимизаторов?</a:t>
            </a:r>
            <a:endParaRPr lang="ru-RU" dirty="0"/>
          </a:p>
        </p:txBody>
      </p:sp>
      <p:pic>
        <p:nvPicPr>
          <p:cNvPr id="4" name="Содержимое 3"/>
          <p:cNvPicPr>
            <a:picLocks noGrp="1" noChangeAspect="1"/>
          </p:cNvPicPr>
          <p:nvPr>
            <p:ph idx="1"/>
          </p:nvPr>
        </p:nvPicPr>
        <p:blipFill>
          <a:blip r:embed="rId2"/>
          <a:srcRect t="2955" b="295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66312601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Универсальный ответ на все вопросы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Делайте сайты для людей.</a:t>
            </a:r>
          </a:p>
          <a:p>
            <a:endParaRPr lang="ru-RU" dirty="0"/>
          </a:p>
          <a:p>
            <a:r>
              <a:rPr lang="ru-RU" dirty="0" smtClean="0"/>
              <a:t>Но вопросы-то остаются</a:t>
            </a:r>
            <a:r>
              <a:rPr lang="en-US" dirty="0" smtClean="0"/>
              <a:t>.</a:t>
            </a:r>
          </a:p>
          <a:p>
            <a:r>
              <a:rPr lang="en-US" dirty="0" smtClean="0"/>
              <a:t>…</a:t>
            </a:r>
            <a:r>
              <a:rPr lang="ru-RU" dirty="0" smtClean="0"/>
              <a:t> постараюсь на них ответить.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134045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Сколько факторов в поиске?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У Яндекса?</a:t>
            </a:r>
          </a:p>
          <a:p>
            <a:r>
              <a:rPr lang="ru-RU" dirty="0" smtClean="0"/>
              <a:t>У Гугла?</a:t>
            </a:r>
          </a:p>
          <a:p>
            <a:r>
              <a:rPr lang="ru-RU" dirty="0" smtClean="0"/>
              <a:t>У </a:t>
            </a:r>
            <a:r>
              <a:rPr lang="en-US" dirty="0" smtClean="0"/>
              <a:t>Mail.Ru?</a:t>
            </a:r>
          </a:p>
          <a:p>
            <a:pPr lvl="1"/>
            <a:r>
              <a:rPr lang="ru-RU" dirty="0" smtClean="0"/>
              <a:t>Как считать. </a:t>
            </a:r>
          </a:p>
          <a:p>
            <a:pPr lvl="1"/>
            <a:r>
              <a:rPr lang="ru-RU" dirty="0" smtClean="0"/>
              <a:t>1300 зарегистрировано. </a:t>
            </a:r>
          </a:p>
          <a:p>
            <a:pPr lvl="1"/>
            <a:r>
              <a:rPr lang="ru-RU" dirty="0" smtClean="0"/>
              <a:t>500 используется. </a:t>
            </a:r>
          </a:p>
          <a:p>
            <a:pPr lvl="1"/>
            <a:r>
              <a:rPr lang="en-US" dirty="0" smtClean="0"/>
              <a:t>90 </a:t>
            </a:r>
            <a:r>
              <a:rPr lang="ru-RU" dirty="0" smtClean="0"/>
              <a:t>кластеров (задаваемый параметр)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6281225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Основные классы факторов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Текстовые</a:t>
            </a:r>
          </a:p>
          <a:p>
            <a:r>
              <a:rPr lang="ru-RU" dirty="0" smtClean="0"/>
              <a:t>Ссылочные</a:t>
            </a:r>
          </a:p>
          <a:p>
            <a:r>
              <a:rPr lang="ru-RU" dirty="0" smtClean="0"/>
              <a:t>Поведенческие</a:t>
            </a:r>
          </a:p>
          <a:p>
            <a:r>
              <a:rPr lang="ru-RU" dirty="0" smtClean="0"/>
              <a:t>Социальные</a:t>
            </a:r>
          </a:p>
          <a:p>
            <a:endParaRPr lang="ru-RU" dirty="0" smtClean="0"/>
          </a:p>
          <a:p>
            <a:r>
              <a:rPr lang="ru-RU" dirty="0" smtClean="0"/>
              <a:t>Статические</a:t>
            </a:r>
          </a:p>
          <a:p>
            <a:r>
              <a:rPr lang="ru-RU" dirty="0" smtClean="0"/>
              <a:t>Запросо-зависимые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2261195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Какие факторы самые важные?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Нельзя дать однозначного ответа.</a:t>
            </a:r>
          </a:p>
          <a:p>
            <a:r>
              <a:rPr lang="ru-RU" dirty="0" smtClean="0"/>
              <a:t>Зависит от порядка выбора факторов.</a:t>
            </a:r>
          </a:p>
          <a:p>
            <a:endParaRPr lang="ru-RU" dirty="0"/>
          </a:p>
          <a:p>
            <a:r>
              <a:rPr lang="ru-RU" dirty="0" smtClean="0"/>
              <a:t>Но можно анализировать, что чаще использует модель ранжирования. 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5634892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Пример</a:t>
            </a:r>
            <a:r>
              <a:rPr lang="en-US" dirty="0" smtClean="0"/>
              <a:t>:</a:t>
            </a:r>
            <a:r>
              <a:rPr lang="ru-RU" dirty="0" smtClean="0"/>
              <a:t> индекс цитирования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Попал в 67-й кластер (из 90). </a:t>
            </a:r>
          </a:p>
          <a:p>
            <a:r>
              <a:rPr lang="ru-RU" dirty="0" smtClean="0"/>
              <a:t>… и в этом кластере 11-й из 15. </a:t>
            </a:r>
          </a:p>
          <a:p>
            <a:r>
              <a:rPr lang="ru-RU" dirty="0" smtClean="0"/>
              <a:t>… а первый – количество входящих ссылок. </a:t>
            </a:r>
          </a:p>
          <a:p>
            <a:endParaRPr lang="ru-RU" dirty="0"/>
          </a:p>
          <a:p>
            <a:r>
              <a:rPr lang="ru-RU" dirty="0" smtClean="0"/>
              <a:t>Плохой фактор?</a:t>
            </a:r>
          </a:p>
          <a:p>
            <a:r>
              <a:rPr lang="ru-RU" dirty="0" smtClean="0"/>
              <a:t>Нет, просто есть лучше. Или более везучие.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073445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А что сверху?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 smtClean="0"/>
              <a:t>Текстовый ранк!</a:t>
            </a:r>
          </a:p>
          <a:p>
            <a:endParaRPr lang="ru-RU" dirty="0"/>
          </a:p>
          <a:p>
            <a:r>
              <a:rPr lang="ru-RU" dirty="0" smtClean="0"/>
              <a:t>Но что в него попадает?</a:t>
            </a:r>
          </a:p>
          <a:p>
            <a:pPr lvl="1"/>
            <a:r>
              <a:rPr lang="ru-RU" dirty="0" smtClean="0"/>
              <a:t>Текст документа. </a:t>
            </a:r>
          </a:p>
          <a:p>
            <a:pPr lvl="1"/>
            <a:r>
              <a:rPr lang="ru-RU" dirty="0" smtClean="0"/>
              <a:t>Тексты ссылок. </a:t>
            </a:r>
          </a:p>
          <a:p>
            <a:pPr lvl="1"/>
            <a:r>
              <a:rPr lang="ru-RU" dirty="0" smtClean="0"/>
              <a:t>Хорошие запросы.  </a:t>
            </a:r>
          </a:p>
          <a:p>
            <a:pPr lvl="1"/>
            <a:r>
              <a:rPr lang="ru-RU" dirty="0" smtClean="0"/>
              <a:t>Комментарии при лайках.</a:t>
            </a:r>
          </a:p>
          <a:p>
            <a:r>
              <a:rPr lang="ru-RU" dirty="0" smtClean="0"/>
              <a:t>Это всё источники хороших слов, описывающих документ. </a:t>
            </a:r>
          </a:p>
          <a:p>
            <a:pPr marL="0" indent="0">
              <a:buNone/>
            </a:pPr>
            <a:r>
              <a:rPr lang="ru-RU" dirty="0" smtClean="0"/>
              <a:t>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6438529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Нужно ли покупать ссылки?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 smtClean="0"/>
              <a:t>У нас есть детектор таких ссылок и оценка стоимости. </a:t>
            </a:r>
          </a:p>
          <a:p>
            <a:endParaRPr lang="en-US" dirty="0" smtClean="0"/>
          </a:p>
          <a:p>
            <a:r>
              <a:rPr lang="ru-RU" dirty="0" smtClean="0"/>
              <a:t>Признак платности ссылки – 46-й кластер. </a:t>
            </a:r>
          </a:p>
          <a:p>
            <a:r>
              <a:rPr lang="ru-RU" dirty="0" smtClean="0"/>
              <a:t>Её цена – 72-й.</a:t>
            </a:r>
          </a:p>
          <a:p>
            <a:endParaRPr lang="ru-RU" dirty="0"/>
          </a:p>
          <a:p>
            <a:r>
              <a:rPr lang="ru-RU" dirty="0" smtClean="0"/>
              <a:t>Но они же ещё и в текстовом ранке!</a:t>
            </a:r>
            <a:endParaRPr lang="en-US" dirty="0" smtClean="0"/>
          </a:p>
          <a:p>
            <a:r>
              <a:rPr lang="ru-RU" dirty="0" smtClean="0"/>
              <a:t>Источник ценных слов – люди ведь деньги платят за них.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8455575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14788</TotalTime>
  <Words>318</Words>
  <Application>Microsoft Macintosh PowerPoint</Application>
  <PresentationFormat>Экран (4:3)</PresentationFormat>
  <Paragraphs>71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Факторы ранжирования</vt:lpstr>
      <vt:lpstr>Что интересует оптимизаторов?</vt:lpstr>
      <vt:lpstr>Универсальный ответ на все вопросы</vt:lpstr>
      <vt:lpstr>Сколько факторов в поиске?</vt:lpstr>
      <vt:lpstr>Основные классы факторов</vt:lpstr>
      <vt:lpstr>Какие факторы самые важные?</vt:lpstr>
      <vt:lpstr>Пример: индекс цитирования</vt:lpstr>
      <vt:lpstr>А что сверху?</vt:lpstr>
      <vt:lpstr>Нужно ли покупать ссылки?</vt:lpstr>
      <vt:lpstr>Допустимый уровень тошноты</vt:lpstr>
      <vt:lpstr>Делай, как в топе</vt:lpstr>
      <vt:lpstr>Ответ математика</vt:lpstr>
      <vt:lpstr>СПАСИБО! ВОПРОСЫ?</vt:lpstr>
    </vt:vector>
  </TitlesOfParts>
  <Company>Mail.Ru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Андрей Калинин</dc:creator>
  <cp:lastModifiedBy>Андрей Калинин</cp:lastModifiedBy>
  <cp:revision>107</cp:revision>
  <dcterms:created xsi:type="dcterms:W3CDTF">2011-11-17T14:20:36Z</dcterms:created>
  <dcterms:modified xsi:type="dcterms:W3CDTF">2012-09-20T05:03:53Z</dcterms:modified>
</cp:coreProperties>
</file>