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809" r:id="rId1"/>
  </p:sldMasterIdLst>
  <p:notesMasterIdLst>
    <p:notesMasterId r:id="rId10"/>
  </p:notesMasterIdLst>
  <p:handoutMasterIdLst>
    <p:handoutMasterId r:id="rId11"/>
  </p:handoutMasterIdLst>
  <p:sldIdLst>
    <p:sldId id="325" r:id="rId2"/>
    <p:sldId id="404" r:id="rId3"/>
    <p:sldId id="414" r:id="rId4"/>
    <p:sldId id="415" r:id="rId5"/>
    <p:sldId id="416" r:id="rId6"/>
    <p:sldId id="417" r:id="rId7"/>
    <p:sldId id="418" r:id="rId8"/>
    <p:sldId id="419" r:id="rId9"/>
  </p:sldIdLst>
  <p:sldSz cx="9144000" cy="6858000" type="screen4x3"/>
  <p:notesSz cx="6797675" cy="9874250"/>
  <p:embeddedFontLst>
    <p:embeddedFont>
      <p:font typeface="Trebuchet MS" pitchFamily="34" charset="0"/>
      <p:regular r:id="rId12"/>
      <p:bold r:id="rId13"/>
      <p:italic r:id="rId14"/>
      <p:boldItalic r:id="rId15"/>
    </p:embeddedFont>
    <p:embeddedFont>
      <p:font typeface="Wingdings 2" pitchFamily="18" charset="2"/>
      <p:regular r:id="rId16"/>
    </p:embeddedFont>
    <p:embeddedFont>
      <p:font typeface="Calibri" pitchFamily="34" charset="0"/>
      <p:regular r:id="rId17"/>
      <p:bold r:id="rId18"/>
      <p:italic r:id="rId19"/>
      <p:boldItalic r:id="rId20"/>
    </p:embeddedFont>
    <p:embeddedFont>
      <p:font typeface="Arial Black" pitchFamily="34" charset="0"/>
      <p:bold r:id="rId21"/>
    </p:embeddedFont>
    <p:embeddedFont>
      <p:font typeface="Arial Unicode MS" pitchFamily="34" charset="-128"/>
      <p:regular r:id="rId22"/>
    </p:embeddedFont>
    <p:embeddedFont>
      <p:font typeface="Verdana" pitchFamily="34" charset="0"/>
      <p:regular r:id="rId23"/>
      <p:bold r:id="rId24"/>
      <p:italic r:id="rId25"/>
      <p:boldItalic r:id="rId26"/>
    </p:embeddedFont>
    <p:embeddedFont>
      <p:font typeface="Tahoma" pitchFamily="34" charset="0"/>
      <p:regular r:id="rId27"/>
      <p:bold r:id="rId28"/>
    </p:embeddedFont>
  </p:embeddedFont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709">
          <p15:clr>
            <a:srgbClr val="A4A3A4"/>
          </p15:clr>
        </p15:guide>
        <p15:guide id="2" pos="47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901F"/>
    <a:srgbClr val="622678"/>
    <a:srgbClr val="8A00D6"/>
    <a:srgbClr val="8C34C2"/>
    <a:srgbClr val="B000F6"/>
    <a:srgbClr val="C73BFF"/>
    <a:srgbClr val="C279FF"/>
    <a:srgbClr val="9F50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27102A9-8310-4765-A935-A1911B00CA55}" styleName="Светлый стиль 1 -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47" autoAdjust="0"/>
    <p:restoredTop sz="90471" autoAdjust="0"/>
  </p:normalViewPr>
  <p:slideViewPr>
    <p:cSldViewPr>
      <p:cViewPr varScale="1">
        <p:scale>
          <a:sx n="76" d="100"/>
          <a:sy n="76" d="100"/>
        </p:scale>
        <p:origin x="-732" y="-84"/>
      </p:cViewPr>
      <p:guideLst>
        <p:guide orient="horz" pos="709"/>
        <p:guide pos="47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font" Target="fonts/font15.fntdata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24" Type="http://schemas.openxmlformats.org/officeDocument/2006/relationships/font" Target="fonts/font13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font" Target="fonts/font17.fntdata"/><Relationship Id="rId10" Type="http://schemas.openxmlformats.org/officeDocument/2006/relationships/notesMaster" Target="notesMasters/notesMaster1.xml"/><Relationship Id="rId19" Type="http://schemas.openxmlformats.org/officeDocument/2006/relationships/font" Target="fonts/font8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font" Target="fonts/font16.fntdata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8FA8138-11AB-4843-9CFD-946690F029D7}" type="datetimeFigureOut">
              <a:rPr lang="ru-RU"/>
              <a:pPr>
                <a:defRPr/>
              </a:pPr>
              <a:t>22.03.2013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895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37895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E3E7529-6D63-416A-8187-A299E38338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662664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4E920BF-CCB8-464D-A789-7B8D5EDFCC92}" type="datetimeFigureOut">
              <a:rPr lang="ru-RU"/>
              <a:pPr>
                <a:defRPr/>
              </a:pPr>
              <a:t>22.03.2013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1863" y="741363"/>
            <a:ext cx="493395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691063"/>
            <a:ext cx="5438775" cy="444341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895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37895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00786A2-CF02-4E5E-A77D-4B5AFD076C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47342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z="10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4218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3643021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344576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3213518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344576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344576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344576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34457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97912C43-E956-4ABC-A63A-E93C79649B70}" type="datetime1">
              <a:rPr lang="ru-RU" smtClean="0"/>
              <a:t>22.03.2013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r>
              <a:rPr lang="en-US" smtClean="0"/>
              <a:t>Begun.Smart</a:t>
            </a:r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r>
              <a:rPr lang="ru-RU" smtClean="0"/>
              <a:t>Слайд №</a:t>
            </a:r>
            <a:fld id="{AA8D5CDA-A6DF-4D63-B8E7-8E94629EDF48}" type="slidenum">
              <a:rPr lang="ru-RU" smtClean="0"/>
              <a:pPr>
                <a:defRPr/>
              </a:pPr>
              <a:t>‹#›</a:t>
            </a:fld>
            <a:r>
              <a:rPr lang="ru-RU" smtClean="0"/>
              <a:t> </a:t>
            </a:r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9949B848-5643-419A-AD80-D93405180158}" type="datetime1">
              <a:rPr lang="ru-RU" smtClean="0"/>
              <a:t>22.03.2013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en-US" smtClean="0"/>
              <a:t>Begun.Smart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smtClean="0"/>
              <a:t>Слайд №</a:t>
            </a:r>
            <a:fld id="{AA8D5CDA-A6DF-4D63-B8E7-8E94629EDF48}" type="slidenum">
              <a:rPr lang="ru-RU" smtClean="0"/>
              <a:pPr>
                <a:defRPr/>
              </a:pPr>
              <a:t>‹#›</a:t>
            </a:fld>
            <a:r>
              <a:rPr lang="ru-RU" smtClean="0"/>
              <a:t> </a:t>
            </a:r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pPr>
              <a:defRPr/>
            </a:pPr>
            <a:fld id="{F806AA87-7666-4F7E-9CB9-26FCF2FBF61B}" type="datetime1">
              <a:rPr lang="ru-RU" smtClean="0"/>
              <a:t>22.03.2013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pPr>
              <a:defRPr/>
            </a:pPr>
            <a:r>
              <a:rPr lang="en-US" smtClean="0"/>
              <a:t>Begun.Smart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r>
              <a:rPr lang="ru-RU" smtClean="0"/>
              <a:t>Слайд №</a:t>
            </a:r>
            <a:fld id="{AA8D5CDA-A6DF-4D63-B8E7-8E94629EDF48}" type="slidenum">
              <a:rPr lang="ru-RU" smtClean="0"/>
              <a:pPr>
                <a:defRPr/>
              </a:pPr>
              <a:t>‹#›</a:t>
            </a:fld>
            <a:r>
              <a:rPr lang="ru-RU" smtClean="0"/>
              <a:t> </a:t>
            </a:r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1142984"/>
            <a:ext cx="8229600" cy="4983179"/>
          </a:xfrm>
        </p:spPr>
        <p:txBody>
          <a:bodyPr/>
          <a:lstStyle>
            <a:lvl1pPr>
              <a:buClr>
                <a:srgbClr val="660066"/>
              </a:buClr>
              <a:buFont typeface="Wingdings" pitchFamily="2" charset="2"/>
              <a:buChar char="§"/>
              <a:defRPr/>
            </a:lvl1pPr>
            <a:lvl2pPr>
              <a:buClr>
                <a:srgbClr val="660066"/>
              </a:buClr>
              <a:buFont typeface="Arial" pitchFamily="34" charset="0"/>
              <a:buChar char="•"/>
              <a:defRPr/>
            </a:lvl2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8" name="Заголовок 1"/>
          <p:cNvSpPr>
            <a:spLocks noGrp="1"/>
          </p:cNvSpPr>
          <p:nvPr>
            <p:ph type="title" idx="13"/>
          </p:nvPr>
        </p:nvSpPr>
        <p:spPr>
          <a:xfrm>
            <a:off x="3071802" y="500042"/>
            <a:ext cx="5614998" cy="642942"/>
          </a:xfrm>
          <a:prstGeom prst="rect">
            <a:avLst/>
          </a:prstGeom>
        </p:spPr>
        <p:txBody>
          <a:bodyPr/>
          <a:lstStyle>
            <a:lvl1pPr algn="l">
              <a:defRPr sz="2400" b="1" i="1" cap="all" baseline="0">
                <a:solidFill>
                  <a:srgbClr val="660066"/>
                </a:solidFill>
                <a:latin typeface="Arial Black" pitchFamily="34" charset="0"/>
                <a:cs typeface="Arial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22A8EC-6C70-4C7B-8FFE-044D26D02A5B}" type="datetime1">
              <a:rPr lang="ru-RU" smtClean="0"/>
              <a:t>22.03.2013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Begun.Smart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Слайд №</a:t>
            </a:r>
            <a:fld id="{02057B26-7DC6-452F-BA05-74B2ED88CED7}" type="slidenum">
              <a:rPr lang="ru-RU"/>
              <a:pPr>
                <a:defRPr/>
              </a:pPr>
              <a:t>‹#›</a:t>
            </a:fld>
            <a:r>
              <a:rPr lang="ru-RU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64374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BC9F267F-57CB-4CF2-91CC-6694BA64DBEF}" type="datetime1">
              <a:rPr lang="ru-RU" smtClean="0"/>
              <a:t>22.03.2013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en-US" smtClean="0"/>
              <a:t>Begun.Smart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smtClean="0"/>
              <a:t>Слайд №</a:t>
            </a:r>
            <a:fld id="{AA8D5CDA-A6DF-4D63-B8E7-8E94629EDF48}" type="slidenum">
              <a:rPr lang="ru-RU" smtClean="0"/>
              <a:pPr>
                <a:defRPr/>
              </a:pPr>
              <a:t>‹#›</a:t>
            </a:fld>
            <a:r>
              <a:rPr lang="ru-RU" smtClean="0"/>
              <a:t> </a:t>
            </a: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957B016B-3DFB-403E-AC30-4AB94F15CECA}" type="datetime1">
              <a:rPr lang="ru-RU" smtClean="0"/>
              <a:t>22.03.2013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r>
              <a:rPr lang="en-US" smtClean="0"/>
              <a:t>Begun.Smart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pPr>
              <a:defRPr/>
            </a:pPr>
            <a:r>
              <a:rPr lang="ru-RU" smtClean="0"/>
              <a:t>Слайд №</a:t>
            </a:r>
            <a:fld id="{AA8D5CDA-A6DF-4D63-B8E7-8E94629EDF48}" type="slidenum">
              <a:rPr lang="ru-RU" smtClean="0"/>
              <a:pPr>
                <a:defRPr/>
              </a:pPr>
              <a:t>‹#›</a:t>
            </a:fld>
            <a:r>
              <a:rPr lang="ru-RU" smtClean="0"/>
              <a:t> </a:t>
            </a:r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5B23B381-BFEE-4C93-8C2A-7C617073099B}" type="datetime1">
              <a:rPr lang="ru-RU" smtClean="0"/>
              <a:t>22.03.2013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en-US" smtClean="0"/>
              <a:t>Begun.Smart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smtClean="0"/>
              <a:t>Слайд №</a:t>
            </a:r>
            <a:fld id="{AA8D5CDA-A6DF-4D63-B8E7-8E94629EDF48}" type="slidenum">
              <a:rPr lang="ru-RU" smtClean="0"/>
              <a:pPr>
                <a:defRPr/>
              </a:pPr>
              <a:t>‹#›</a:t>
            </a:fld>
            <a:r>
              <a:rPr lang="ru-RU" smtClean="0"/>
              <a:t> </a:t>
            </a: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3D5FA7D-9B99-4030-9BC5-BEA62A57E3FD}" type="datetime1">
              <a:rPr lang="ru-RU" smtClean="0"/>
              <a:t>22.03.2013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en-US" smtClean="0"/>
              <a:t>Begun.Smart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smtClean="0"/>
              <a:t>Слайд №</a:t>
            </a:r>
            <a:fld id="{AA8D5CDA-A6DF-4D63-B8E7-8E94629EDF48}" type="slidenum">
              <a:rPr lang="ru-RU" smtClean="0"/>
              <a:pPr>
                <a:defRPr/>
              </a:pPr>
              <a:t>‹#›</a:t>
            </a:fld>
            <a:r>
              <a:rPr lang="ru-RU" smtClean="0"/>
              <a:t> </a:t>
            </a: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2021161-5C85-409E-9D04-F8B30B6DF64C}" type="datetime1">
              <a:rPr lang="ru-RU" smtClean="0"/>
              <a:t>22.03.2013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en-US" smtClean="0"/>
              <a:t>Begun.Smart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smtClean="0"/>
              <a:t>Слайд №</a:t>
            </a:r>
            <a:fld id="{AA8D5CDA-A6DF-4D63-B8E7-8E94629EDF48}" type="slidenum">
              <a:rPr lang="ru-RU" smtClean="0"/>
              <a:pPr>
                <a:defRPr/>
              </a:pPr>
              <a:t>‹#›</a:t>
            </a:fld>
            <a:r>
              <a:rPr lang="ru-RU" smtClean="0"/>
              <a:t> </a:t>
            </a: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714DAC84-7592-405A-95C7-73DAFD9A60B3}" type="datetime1">
              <a:rPr lang="ru-RU" smtClean="0"/>
              <a:t>22.03.2013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r>
              <a:rPr lang="en-US" smtClean="0"/>
              <a:t>Begun.Smart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smtClean="0"/>
              <a:t>Слайд №</a:t>
            </a:r>
            <a:fld id="{AA8D5CDA-A6DF-4D63-B8E7-8E94629EDF48}" type="slidenum">
              <a:rPr lang="ru-RU" smtClean="0"/>
              <a:pPr>
                <a:defRPr/>
              </a:pPr>
              <a:t>‹#›</a:t>
            </a:fld>
            <a:r>
              <a:rPr lang="ru-RU" smtClean="0"/>
              <a:t> </a:t>
            </a:r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55AD3F4E-F626-4A2B-9861-D02A5B3A9085}" type="datetime1">
              <a:rPr lang="ru-RU" smtClean="0"/>
              <a:t>22.03.2013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en-US" smtClean="0"/>
              <a:t>Begun.Smart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smtClean="0"/>
              <a:t>Слайд №</a:t>
            </a:r>
            <a:fld id="{AA8D5CDA-A6DF-4D63-B8E7-8E94629EDF48}" type="slidenum">
              <a:rPr lang="ru-RU" smtClean="0"/>
              <a:pPr>
                <a:defRPr/>
              </a:pPr>
              <a:t>‹#›</a:t>
            </a:fld>
            <a:r>
              <a:rPr lang="ru-RU" smtClean="0"/>
              <a:t> </a:t>
            </a:r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860DA33-E8DD-4DDC-A8EB-A593B82009FC}" type="datetime1">
              <a:rPr lang="ru-RU" smtClean="0"/>
              <a:t>22.03.2013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en-US" smtClean="0"/>
              <a:t>Begun.Smart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smtClean="0"/>
              <a:t>Слайд №</a:t>
            </a:r>
            <a:fld id="{AA8D5CDA-A6DF-4D63-B8E7-8E94629EDF48}" type="slidenum">
              <a:rPr lang="ru-RU" smtClean="0"/>
              <a:pPr>
                <a:defRPr/>
              </a:pPr>
              <a:t>‹#›</a:t>
            </a:fld>
            <a:r>
              <a:rPr lang="ru-RU" smtClean="0"/>
              <a:t> </a:t>
            </a:r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4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880D607B-5D6D-4EC8-A96A-211911C1FB8D}" type="datetime1">
              <a:rPr lang="ru-RU" smtClean="0"/>
              <a:t>22.03.2013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r>
              <a:rPr lang="en-US" smtClean="0"/>
              <a:t>Begun.Smart</a:t>
            </a:r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r>
              <a:rPr lang="ru-RU" smtClean="0"/>
              <a:t>Слайд №</a:t>
            </a:r>
            <a:fld id="{AA8D5CDA-A6DF-4D63-B8E7-8E94629EDF48}" type="slidenum">
              <a:rPr lang="ru-RU" smtClean="0"/>
              <a:pPr>
                <a:defRPr/>
              </a:pPr>
              <a:t>‹#›</a:t>
            </a:fld>
            <a:r>
              <a:rPr lang="ru-RU" smtClean="0"/>
              <a:t> </a:t>
            </a:r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</p:sldLayoutIdLst>
  <p:hf sldNum="0" hdr="0" dt="0"/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7"/>
          <p:cNvSpPr>
            <a:spLocks/>
          </p:cNvSpPr>
          <p:nvPr/>
        </p:nvSpPr>
        <p:spPr bwMode="auto">
          <a:xfrm>
            <a:off x="0" y="5634038"/>
            <a:ext cx="91440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ru-RU" sz="2000" i="1" dirty="0"/>
              <a:t/>
            </a:r>
            <a:br>
              <a:rPr lang="ru-RU" sz="2000" i="1" dirty="0"/>
            </a:br>
            <a:r>
              <a:rPr lang="ru-RU" sz="1200" i="1" dirty="0">
                <a:solidFill>
                  <a:schemeClr val="bg1"/>
                </a:solidFill>
                <a:latin typeface="Myriad Pro"/>
              </a:rPr>
              <a:t>«Бегун», </a:t>
            </a:r>
            <a:r>
              <a:rPr lang="en-US" sz="1200" i="1" dirty="0" smtClean="0">
                <a:solidFill>
                  <a:schemeClr val="bg1"/>
                </a:solidFill>
                <a:latin typeface="Myriad Pro"/>
              </a:rPr>
              <a:t>2013</a:t>
            </a:r>
            <a:r>
              <a:rPr lang="ru-RU" sz="1200" i="1" dirty="0" smtClean="0">
                <a:solidFill>
                  <a:schemeClr val="bg1"/>
                </a:solidFill>
                <a:latin typeface="Myriad Pro"/>
              </a:rPr>
              <a:t> </a:t>
            </a:r>
            <a:r>
              <a:rPr lang="ru-RU" sz="1200" i="1" dirty="0">
                <a:solidFill>
                  <a:schemeClr val="bg1"/>
                </a:solidFill>
                <a:latin typeface="Myriad Pro"/>
              </a:rPr>
              <a:t>г.</a:t>
            </a:r>
          </a:p>
        </p:txBody>
      </p:sp>
      <p:sp>
        <p:nvSpPr>
          <p:cNvPr id="2051" name="TextBox 1"/>
          <p:cNvSpPr txBox="1">
            <a:spLocks noChangeArrowheads="1"/>
          </p:cNvSpPr>
          <p:nvPr/>
        </p:nvSpPr>
        <p:spPr bwMode="auto">
          <a:xfrm>
            <a:off x="3851920" y="2753633"/>
            <a:ext cx="475252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8000" b="1" cap="all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Verdana" pitchFamily="34" charset="0"/>
              </a:rPr>
              <a:t>SMART</a:t>
            </a:r>
            <a:endParaRPr lang="ru-RU" sz="8000" b="1" cap="all" dirty="0">
              <a:ln w="0"/>
              <a:solidFill>
                <a:schemeClr val="bg1"/>
              </a:solidFill>
              <a:effectLst>
                <a:reflection blurRad="12700" stA="50000" endPos="50000" dist="5000" dir="5400000" sy="-100000" rotWithShape="0"/>
              </a:effectLst>
              <a:latin typeface="Verdana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3"/>
          <p:cNvSpPr txBox="1">
            <a:spLocks noChangeArrowheads="1"/>
          </p:cNvSpPr>
          <p:nvPr/>
        </p:nvSpPr>
        <p:spPr bwMode="auto">
          <a:xfrm>
            <a:off x="7967082" y="395288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algn="r" eaLnBrk="1" hangingPunct="1"/>
            <a:endParaRPr lang="ru-RU" sz="2400" dirty="0"/>
          </a:p>
        </p:txBody>
      </p:sp>
      <p:sp>
        <p:nvSpPr>
          <p:cNvPr id="3075" name="TextBox 4"/>
          <p:cNvSpPr txBox="1">
            <a:spLocks noChangeArrowheads="1"/>
          </p:cNvSpPr>
          <p:nvPr/>
        </p:nvSpPr>
        <p:spPr bwMode="auto">
          <a:xfrm>
            <a:off x="1547664" y="1700808"/>
            <a:ext cx="5688632" cy="286232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ru-RU"/>
            </a:defPPr>
            <a:lvl1pPr marL="457200" indent="-457200" eaLnBrk="0" hangingPunct="0">
              <a:lnSpc>
                <a:spcPct val="150000"/>
              </a:lnSpc>
              <a:buFont typeface="Wingdings" pitchFamily="2" charset="2"/>
              <a:buChar char="ü"/>
              <a:defRPr sz="2400"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ru-RU" sz="2000" dirty="0"/>
              <a:t>Высокая </a:t>
            </a:r>
            <a:r>
              <a:rPr lang="ru-RU" sz="2000" dirty="0" smtClean="0"/>
              <a:t>конверсия</a:t>
            </a:r>
          </a:p>
          <a:p>
            <a:r>
              <a:rPr lang="ru-RU" sz="2000" dirty="0" smtClean="0"/>
              <a:t>Низкая стоимость привлечения клиента</a:t>
            </a:r>
            <a:endParaRPr lang="ru-RU" sz="2000" dirty="0"/>
          </a:p>
          <a:p>
            <a:r>
              <a:rPr lang="ru-RU" sz="2000" dirty="0"/>
              <a:t>Достаточный </a:t>
            </a:r>
            <a:r>
              <a:rPr lang="ru-RU" sz="2000" dirty="0" smtClean="0"/>
              <a:t>объем</a:t>
            </a:r>
            <a:endParaRPr lang="ru-RU" sz="2000" dirty="0"/>
          </a:p>
          <a:p>
            <a:r>
              <a:rPr lang="ru-RU" sz="2000" dirty="0"/>
              <a:t>Понятная статистика</a:t>
            </a:r>
          </a:p>
          <a:p>
            <a:r>
              <a:rPr lang="ru-RU" sz="2000" dirty="0"/>
              <a:t>Удобные </a:t>
            </a:r>
            <a:r>
              <a:rPr lang="ru-RU" sz="2000" dirty="0" smtClean="0"/>
              <a:t>взаиморасчеты</a:t>
            </a:r>
          </a:p>
          <a:p>
            <a:r>
              <a:rPr lang="ru-RU" sz="2000" dirty="0" smtClean="0"/>
              <a:t>Минимальные менеджерские усилия</a:t>
            </a:r>
            <a:endParaRPr lang="ru-RU" sz="2000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5"/>
          </p:nvPr>
        </p:nvSpPr>
        <p:spPr>
          <a:xfrm>
            <a:off x="0" y="6489993"/>
            <a:ext cx="7967082" cy="365125"/>
          </a:xfrm>
        </p:spPr>
        <p:txBody>
          <a:bodyPr/>
          <a:lstStyle/>
          <a:p>
            <a:pPr algn="ctr">
              <a:tabLst>
                <a:tab pos="5021263" algn="l"/>
              </a:tabLst>
              <a:defRPr/>
            </a:pPr>
            <a:r>
              <a:rPr lang="ru-RU" sz="1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tx1">
                      <a:alpha val="40000"/>
                    </a:schemeClr>
                  </a:outerShdw>
                </a:effectLst>
              </a:rPr>
              <a:t>Бегун.Смарт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tx1">
                      <a:alpha val="40000"/>
                    </a:schemeClr>
                  </a:outerShdw>
                </a:effectLst>
              </a:rPr>
              <a:t>: качество и доступность. Smart.begun.ru</a:t>
            </a:r>
            <a:endParaRPr lang="ru-RU" sz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tx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81"/>
            <a:ext cx="1331640" cy="54882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47664" y="980728"/>
            <a:ext cx="31614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rgbClr val="00B050"/>
                </a:solidFill>
              </a:rPr>
              <a:t>Задачи клиента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3"/>
          <p:cNvSpPr txBox="1">
            <a:spLocks noChangeArrowheads="1"/>
          </p:cNvSpPr>
          <p:nvPr/>
        </p:nvSpPr>
        <p:spPr bwMode="auto">
          <a:xfrm>
            <a:off x="7967082" y="395288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algn="r" eaLnBrk="1" hangingPunct="1"/>
            <a:endParaRPr lang="ru-RU" sz="2400" dirty="0"/>
          </a:p>
        </p:txBody>
      </p:sp>
      <p:sp>
        <p:nvSpPr>
          <p:cNvPr id="3075" name="TextBox 4"/>
          <p:cNvSpPr txBox="1">
            <a:spLocks noChangeArrowheads="1"/>
          </p:cNvSpPr>
          <p:nvPr/>
        </p:nvSpPr>
        <p:spPr bwMode="auto">
          <a:xfrm>
            <a:off x="1547664" y="1700808"/>
            <a:ext cx="6419418" cy="332398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ru-RU"/>
            </a:defPPr>
            <a:lvl1pPr marL="457200" indent="-457200" eaLnBrk="0" hangingPunct="0">
              <a:lnSpc>
                <a:spcPct val="150000"/>
              </a:lnSpc>
              <a:buFont typeface="Wingdings" pitchFamily="2" charset="2"/>
              <a:buChar char="ü"/>
              <a:defRPr sz="2400"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ru-RU" sz="2000" dirty="0" smtClean="0"/>
              <a:t>Точность подбора рекламы зрителю</a:t>
            </a:r>
          </a:p>
          <a:p>
            <a:r>
              <a:rPr lang="ru-RU" sz="2000" dirty="0" smtClean="0"/>
              <a:t>Однозначный выбор источников:</a:t>
            </a:r>
            <a:br>
              <a:rPr lang="ru-RU" sz="2000" dirty="0" smtClean="0"/>
            </a:br>
            <a:r>
              <a:rPr lang="ru-RU" sz="2000" dirty="0" smtClean="0"/>
              <a:t>Поиск, Сайты, Видеоматериалы</a:t>
            </a:r>
          </a:p>
          <a:p>
            <a:r>
              <a:rPr lang="ru-RU" sz="2000" dirty="0" smtClean="0"/>
              <a:t>Уточняющие аудиторные опции</a:t>
            </a:r>
            <a:endParaRPr lang="ru-RU" sz="2000" dirty="0"/>
          </a:p>
          <a:p>
            <a:r>
              <a:rPr lang="ru-RU" sz="2000" dirty="0" err="1" smtClean="0"/>
              <a:t>Таргетинг</a:t>
            </a:r>
            <a:r>
              <a:rPr lang="ru-RU" sz="2000" dirty="0" smtClean="0"/>
              <a:t> по тематикам</a:t>
            </a:r>
          </a:p>
          <a:p>
            <a:r>
              <a:rPr lang="ru-RU" sz="2000" dirty="0" smtClean="0"/>
              <a:t>Эффективные рекомендации слов </a:t>
            </a:r>
            <a:r>
              <a:rPr lang="ru-RU" sz="2000" dirty="0"/>
              <a:t>и ставок</a:t>
            </a:r>
          </a:p>
          <a:p>
            <a:r>
              <a:rPr lang="ru-RU" sz="2000" dirty="0" smtClean="0"/>
              <a:t>Прозрачные статистические отчеты </a:t>
            </a:r>
            <a:endParaRPr lang="ru-RU" sz="2000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5"/>
          </p:nvPr>
        </p:nvSpPr>
        <p:spPr>
          <a:xfrm>
            <a:off x="0" y="6489993"/>
            <a:ext cx="7967082" cy="365125"/>
          </a:xfrm>
        </p:spPr>
        <p:txBody>
          <a:bodyPr/>
          <a:lstStyle/>
          <a:p>
            <a:pPr algn="ctr">
              <a:tabLst>
                <a:tab pos="5021263" algn="l"/>
              </a:tabLst>
              <a:defRPr/>
            </a:pPr>
            <a:r>
              <a:rPr lang="ru-RU" sz="1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tx1">
                      <a:alpha val="40000"/>
                    </a:schemeClr>
                  </a:outerShdw>
                </a:effectLst>
              </a:rPr>
              <a:t>Бегун.Смарт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tx1">
                      <a:alpha val="40000"/>
                    </a:schemeClr>
                  </a:outerShdw>
                </a:effectLst>
              </a:rPr>
              <a:t>: качество и доступность. Smart.begun.ru</a:t>
            </a:r>
            <a:endParaRPr lang="ru-RU" sz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tx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81"/>
            <a:ext cx="1331640" cy="54882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47664" y="980728"/>
            <a:ext cx="48746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00B050"/>
                </a:solidFill>
              </a:rPr>
              <a:t>Решение </a:t>
            </a:r>
            <a:r>
              <a:rPr lang="en-US" sz="3200" dirty="0" smtClean="0">
                <a:solidFill>
                  <a:srgbClr val="00B050"/>
                </a:solidFill>
              </a:rPr>
              <a:t>by</a:t>
            </a:r>
            <a:r>
              <a:rPr lang="ru-RU" sz="3200" dirty="0" smtClean="0">
                <a:solidFill>
                  <a:srgbClr val="00B050"/>
                </a:solidFill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</a:rPr>
              <a:t>Begun.Smart</a:t>
            </a:r>
            <a:endParaRPr lang="ru-RU" sz="3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2564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5"/>
          </p:nvPr>
        </p:nvSpPr>
        <p:spPr>
          <a:xfrm>
            <a:off x="0" y="6489993"/>
            <a:ext cx="7967082" cy="365125"/>
          </a:xfrm>
        </p:spPr>
        <p:txBody>
          <a:bodyPr/>
          <a:lstStyle/>
          <a:p>
            <a:pPr algn="ctr">
              <a:tabLst>
                <a:tab pos="5021263" algn="l"/>
              </a:tabLst>
              <a:defRPr/>
            </a:pPr>
            <a:r>
              <a:rPr lang="ru-RU" sz="1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tx1">
                      <a:alpha val="40000"/>
                    </a:schemeClr>
                  </a:outerShdw>
                </a:effectLst>
              </a:rPr>
              <a:t>Бегун.Смарт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tx1">
                      <a:alpha val="40000"/>
                    </a:schemeClr>
                  </a:outerShdw>
                </a:effectLst>
              </a:rPr>
              <a:t>: качество и доступность. Smart.begun.ru</a:t>
            </a:r>
            <a:endParaRPr lang="ru-RU" sz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tx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81"/>
            <a:ext cx="1331640" cy="54882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47664" y="980728"/>
            <a:ext cx="497283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00B050"/>
                </a:solidFill>
              </a:rPr>
              <a:t>Результаты</a:t>
            </a:r>
            <a:br>
              <a:rPr lang="ru-RU" sz="3200" dirty="0" smtClean="0">
                <a:solidFill>
                  <a:srgbClr val="00B050"/>
                </a:solidFill>
              </a:rPr>
            </a:br>
            <a:r>
              <a:rPr lang="ru-RU" dirty="0" smtClean="0">
                <a:solidFill>
                  <a:srgbClr val="00B050"/>
                </a:solidFill>
              </a:rPr>
              <a:t>(на примере группы контрольных кампаний)</a:t>
            </a:r>
            <a:endParaRPr lang="ru-RU" dirty="0">
              <a:solidFill>
                <a:srgbClr val="00B050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4457790"/>
              </p:ext>
            </p:extLst>
          </p:nvPr>
        </p:nvGraphicFramePr>
        <p:xfrm>
          <a:off x="107503" y="1996048"/>
          <a:ext cx="7859579" cy="2966720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3929791"/>
                <a:gridCol w="2080477"/>
                <a:gridCol w="184931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Параметр</a:t>
                      </a:r>
                      <a:endParaRPr lang="ru-RU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Было</a:t>
                      </a:r>
                      <a:endParaRPr lang="ru-RU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Стало</a:t>
                      </a:r>
                      <a:endParaRPr lang="ru-RU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Источник</a:t>
                      </a:r>
                      <a:endParaRPr lang="ru-RU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Рекламная сеть</a:t>
                      </a:r>
                      <a:r>
                        <a:rPr lang="en-US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endParaRPr lang="ru-RU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Рекламная сеть</a:t>
                      </a:r>
                      <a:endParaRPr lang="ru-RU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Период</a:t>
                      </a:r>
                      <a:endParaRPr lang="ru-RU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Октябрь</a:t>
                      </a:r>
                      <a:r>
                        <a:rPr lang="ru-RU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2012</a:t>
                      </a:r>
                      <a:endParaRPr lang="ru-RU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Февраль 2013</a:t>
                      </a:r>
                      <a:endParaRPr lang="ru-RU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Средняя</a:t>
                      </a:r>
                      <a:r>
                        <a:rPr lang="ru-RU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ставка</a:t>
                      </a:r>
                      <a:endParaRPr lang="ru-RU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1,5 рубля</a:t>
                      </a:r>
                      <a:endParaRPr lang="ru-RU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4,5 рубля</a:t>
                      </a:r>
                      <a:endParaRPr lang="ru-RU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Суточный объем переходов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50 000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40</a:t>
                      </a:r>
                      <a:r>
                        <a:rPr lang="ru-RU" baseline="0" dirty="0" smtClean="0"/>
                        <a:t> 000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% конверсии</a:t>
                      </a:r>
                      <a:endParaRPr lang="ru-RU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0.8%</a:t>
                      </a:r>
                      <a:endParaRPr lang="ru-RU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4,7%</a:t>
                      </a:r>
                      <a:endParaRPr lang="ru-RU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Стоимость конверсии</a:t>
                      </a:r>
                      <a:endParaRPr lang="ru-RU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187,5</a:t>
                      </a:r>
                      <a:endParaRPr lang="ru-RU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95</a:t>
                      </a:r>
                      <a:r>
                        <a:rPr lang="en-US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</a:t>
                      </a:r>
                      <a:r>
                        <a:rPr lang="ru-RU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74</a:t>
                      </a:r>
                      <a:endParaRPr lang="ru-RU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% </a:t>
                      </a:r>
                      <a:r>
                        <a:rPr lang="ru-RU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видимости ВСС</a:t>
                      </a:r>
                      <a:endParaRPr lang="ru-RU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47%</a:t>
                      </a:r>
                      <a:endParaRPr lang="ru-RU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92%</a:t>
                      </a:r>
                      <a:endParaRPr lang="ru-RU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3863494" y="1861608"/>
            <a:ext cx="2088232" cy="3302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5951726" y="1861608"/>
            <a:ext cx="2088232" cy="3302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84636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3"/>
          <p:cNvSpPr txBox="1">
            <a:spLocks noChangeArrowheads="1"/>
          </p:cNvSpPr>
          <p:nvPr/>
        </p:nvSpPr>
        <p:spPr bwMode="auto">
          <a:xfrm>
            <a:off x="7967082" y="395288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algn="r" eaLnBrk="1" hangingPunct="1"/>
            <a:endParaRPr lang="ru-RU" sz="2400" dirty="0"/>
          </a:p>
        </p:txBody>
      </p:sp>
      <p:sp>
        <p:nvSpPr>
          <p:cNvPr id="3075" name="TextBox 4"/>
          <p:cNvSpPr txBox="1">
            <a:spLocks noChangeArrowheads="1"/>
          </p:cNvSpPr>
          <p:nvPr/>
        </p:nvSpPr>
        <p:spPr bwMode="auto">
          <a:xfrm>
            <a:off x="1547664" y="1700808"/>
            <a:ext cx="6192688" cy="332398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ru-RU"/>
            </a:defPPr>
            <a:lvl1pPr marL="457200" indent="-457200" eaLnBrk="0" hangingPunct="0">
              <a:lnSpc>
                <a:spcPct val="150000"/>
              </a:lnSpc>
              <a:buFont typeface="Wingdings" pitchFamily="2" charset="2"/>
              <a:buChar char="ü"/>
              <a:defRPr sz="2400"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ru-RU" sz="2000" dirty="0" smtClean="0"/>
              <a:t>Новая платформа создания кампаний</a:t>
            </a:r>
          </a:p>
          <a:p>
            <a:r>
              <a:rPr lang="ru-RU" sz="2000" dirty="0" smtClean="0"/>
              <a:t>Ужесточение условий подбора</a:t>
            </a:r>
            <a:endParaRPr lang="ru-RU" sz="2000" dirty="0"/>
          </a:p>
          <a:p>
            <a:r>
              <a:rPr lang="ru-RU" sz="2000" dirty="0" smtClean="0"/>
              <a:t>Радикальная модернизация аукциона</a:t>
            </a:r>
            <a:endParaRPr lang="en-US" sz="2000" dirty="0" smtClean="0"/>
          </a:p>
          <a:p>
            <a:r>
              <a:rPr lang="ru-RU" sz="2000" dirty="0" smtClean="0"/>
              <a:t>Воспроизведение только действительно востребованных функций</a:t>
            </a:r>
            <a:endParaRPr lang="ru-RU" sz="2000" dirty="0"/>
          </a:p>
          <a:p>
            <a:r>
              <a:rPr lang="ru-RU" sz="2000" dirty="0" smtClean="0"/>
              <a:t>Новое </a:t>
            </a:r>
            <a:r>
              <a:rPr lang="en-US" sz="2000" dirty="0" smtClean="0"/>
              <a:t>API</a:t>
            </a:r>
            <a:endParaRPr lang="en-US" sz="2000" dirty="0"/>
          </a:p>
          <a:p>
            <a:r>
              <a:rPr lang="ru-RU" sz="2000" dirty="0" smtClean="0"/>
              <a:t>Новый интерфейс</a:t>
            </a:r>
            <a:endParaRPr lang="ru-RU" sz="2000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5"/>
          </p:nvPr>
        </p:nvSpPr>
        <p:spPr>
          <a:xfrm>
            <a:off x="0" y="6489993"/>
            <a:ext cx="7967082" cy="365125"/>
          </a:xfrm>
        </p:spPr>
        <p:txBody>
          <a:bodyPr/>
          <a:lstStyle/>
          <a:p>
            <a:pPr algn="ctr">
              <a:tabLst>
                <a:tab pos="5021263" algn="l"/>
              </a:tabLst>
              <a:defRPr/>
            </a:pPr>
            <a:r>
              <a:rPr lang="ru-RU" sz="1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tx1">
                      <a:alpha val="40000"/>
                    </a:schemeClr>
                  </a:outerShdw>
                </a:effectLst>
              </a:rPr>
              <a:t>Бегун.Смарт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tx1">
                      <a:alpha val="40000"/>
                    </a:schemeClr>
                  </a:outerShdw>
                </a:effectLst>
              </a:rPr>
              <a:t>: качество и доступность. Smart.begun.ru</a:t>
            </a:r>
            <a:endParaRPr lang="ru-RU" sz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tx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81"/>
            <a:ext cx="1331640" cy="54882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47664" y="980728"/>
            <a:ext cx="33554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00B050"/>
                </a:solidFill>
              </a:rPr>
              <a:t>Откуда, </a:t>
            </a:r>
            <a:r>
              <a:rPr lang="ru-RU" sz="3200" dirty="0" smtClean="0">
                <a:solidFill>
                  <a:srgbClr val="00B050"/>
                </a:solidFill>
              </a:rPr>
              <a:t>как, чем</a:t>
            </a:r>
            <a:endParaRPr lang="ru-RU" sz="3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1017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3"/>
          <p:cNvSpPr txBox="1">
            <a:spLocks noChangeArrowheads="1"/>
          </p:cNvSpPr>
          <p:nvPr/>
        </p:nvSpPr>
        <p:spPr bwMode="auto">
          <a:xfrm>
            <a:off x="7967082" y="395288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algn="r" eaLnBrk="1" hangingPunct="1"/>
            <a:endParaRPr lang="ru-RU" sz="2400" dirty="0"/>
          </a:p>
        </p:txBody>
      </p:sp>
      <p:sp>
        <p:nvSpPr>
          <p:cNvPr id="3075" name="TextBox 4"/>
          <p:cNvSpPr txBox="1">
            <a:spLocks noChangeArrowheads="1"/>
          </p:cNvSpPr>
          <p:nvPr/>
        </p:nvSpPr>
        <p:spPr bwMode="auto">
          <a:xfrm>
            <a:off x="1547664" y="1700808"/>
            <a:ext cx="6419418" cy="55399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ru-RU"/>
            </a:defPPr>
            <a:lvl1pPr marL="457200" indent="-457200" eaLnBrk="0" hangingPunct="0">
              <a:lnSpc>
                <a:spcPct val="150000"/>
              </a:lnSpc>
              <a:buFont typeface="Wingdings" pitchFamily="2" charset="2"/>
              <a:buChar char="ü"/>
              <a:defRPr sz="2400"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ru-RU" sz="2000" dirty="0" smtClean="0"/>
              <a:t>Несовместимость старого и нового решений</a:t>
            </a:r>
            <a:endParaRPr lang="ru-RU" sz="2000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5"/>
          </p:nvPr>
        </p:nvSpPr>
        <p:spPr>
          <a:xfrm>
            <a:off x="0" y="6489993"/>
            <a:ext cx="7967082" cy="365125"/>
          </a:xfrm>
        </p:spPr>
        <p:txBody>
          <a:bodyPr/>
          <a:lstStyle/>
          <a:p>
            <a:pPr algn="ctr">
              <a:tabLst>
                <a:tab pos="5021263" algn="l"/>
              </a:tabLst>
              <a:defRPr/>
            </a:pPr>
            <a:r>
              <a:rPr lang="ru-RU" sz="1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tx1">
                      <a:alpha val="40000"/>
                    </a:schemeClr>
                  </a:outerShdw>
                </a:effectLst>
              </a:rPr>
              <a:t>Бегун.Смарт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tx1">
                      <a:alpha val="40000"/>
                    </a:schemeClr>
                  </a:outerShdw>
                </a:effectLst>
              </a:rPr>
              <a:t>: качество и доступность. Smart.begun.ru</a:t>
            </a:r>
            <a:endParaRPr lang="ru-RU" sz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tx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81"/>
            <a:ext cx="1331640" cy="54882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47664" y="980728"/>
            <a:ext cx="36631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00B050"/>
                </a:solidFill>
              </a:rPr>
              <a:t>Побочный эффект</a:t>
            </a:r>
            <a:endParaRPr lang="ru-RU" sz="3200" dirty="0">
              <a:solidFill>
                <a:srgbClr val="00B050"/>
              </a:solidFill>
            </a:endParaRPr>
          </a:p>
        </p:txBody>
      </p:sp>
      <p:pic>
        <p:nvPicPr>
          <p:cNvPr id="2050" name="Picture 2" descr="http://static.giantbomb.com/uploads/original/8/81005/2443649-fillion1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140968"/>
            <a:ext cx="3333750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77417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3"/>
          <p:cNvSpPr txBox="1">
            <a:spLocks noChangeArrowheads="1"/>
          </p:cNvSpPr>
          <p:nvPr/>
        </p:nvSpPr>
        <p:spPr bwMode="auto">
          <a:xfrm>
            <a:off x="7967082" y="395288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algn="r" eaLnBrk="1" hangingPunct="1"/>
            <a:endParaRPr lang="ru-RU" sz="2400" dirty="0"/>
          </a:p>
        </p:txBody>
      </p:sp>
      <p:sp>
        <p:nvSpPr>
          <p:cNvPr id="3075" name="TextBox 4"/>
          <p:cNvSpPr txBox="1">
            <a:spLocks noChangeArrowheads="1"/>
          </p:cNvSpPr>
          <p:nvPr/>
        </p:nvSpPr>
        <p:spPr bwMode="auto">
          <a:xfrm>
            <a:off x="1547664" y="1700808"/>
            <a:ext cx="6419418" cy="19389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ru-RU"/>
            </a:defPPr>
            <a:lvl1pPr marL="457200" indent="-457200" eaLnBrk="0" hangingPunct="0">
              <a:lnSpc>
                <a:spcPct val="150000"/>
              </a:lnSpc>
              <a:buFont typeface="Wingdings" pitchFamily="2" charset="2"/>
              <a:buChar char="ü"/>
              <a:defRPr sz="2400"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ru-RU" sz="2000" dirty="0" smtClean="0"/>
              <a:t>Полный перевод контекста на Смарт</a:t>
            </a:r>
          </a:p>
          <a:p>
            <a:r>
              <a:rPr lang="ru-RU" sz="2000" dirty="0" smtClean="0"/>
              <a:t>Перевод баннерной рекламы, </a:t>
            </a:r>
            <a:br>
              <a:rPr lang="ru-RU" sz="2000" dirty="0" smtClean="0"/>
            </a:br>
            <a:r>
              <a:rPr lang="ru-RU" sz="2000" dirty="0" smtClean="0"/>
              <a:t>включая опции </a:t>
            </a:r>
            <a:r>
              <a:rPr lang="en-US" sz="2000" dirty="0" smtClean="0"/>
              <a:t>RTB</a:t>
            </a:r>
          </a:p>
          <a:p>
            <a:r>
              <a:rPr lang="ru-RU" sz="2000" dirty="0" smtClean="0"/>
              <a:t>Дальнейшее усиление функционала</a:t>
            </a:r>
            <a:endParaRPr lang="ru-RU" sz="2000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5"/>
          </p:nvPr>
        </p:nvSpPr>
        <p:spPr>
          <a:xfrm>
            <a:off x="0" y="6489993"/>
            <a:ext cx="7967082" cy="365125"/>
          </a:xfrm>
        </p:spPr>
        <p:txBody>
          <a:bodyPr/>
          <a:lstStyle/>
          <a:p>
            <a:pPr algn="ctr">
              <a:tabLst>
                <a:tab pos="5021263" algn="l"/>
              </a:tabLst>
              <a:defRPr/>
            </a:pPr>
            <a:r>
              <a:rPr lang="ru-RU" sz="1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tx1">
                      <a:alpha val="40000"/>
                    </a:schemeClr>
                  </a:outerShdw>
                </a:effectLst>
              </a:rPr>
              <a:t>Бегун.Смарт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tx1">
                      <a:alpha val="40000"/>
                    </a:schemeClr>
                  </a:outerShdw>
                </a:effectLst>
              </a:rPr>
              <a:t>: качество и доступность. Smart.begun.ru</a:t>
            </a:r>
            <a:endParaRPr lang="ru-RU" sz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tx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81"/>
            <a:ext cx="1331640" cy="54882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47664" y="980728"/>
            <a:ext cx="24016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00B050"/>
                </a:solidFill>
              </a:rPr>
              <a:t>Что дальше</a:t>
            </a:r>
            <a:endParaRPr lang="ru-RU" sz="3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2249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3"/>
          <p:cNvSpPr txBox="1">
            <a:spLocks noChangeArrowheads="1"/>
          </p:cNvSpPr>
          <p:nvPr/>
        </p:nvSpPr>
        <p:spPr bwMode="auto">
          <a:xfrm>
            <a:off x="7967082" y="395288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algn="r" eaLnBrk="1" hangingPunct="1"/>
            <a:endParaRPr lang="ru-RU" sz="2400" dirty="0"/>
          </a:p>
        </p:txBody>
      </p:sp>
      <p:sp>
        <p:nvSpPr>
          <p:cNvPr id="3075" name="TextBox 4"/>
          <p:cNvSpPr txBox="1">
            <a:spLocks noChangeArrowheads="1"/>
          </p:cNvSpPr>
          <p:nvPr/>
        </p:nvSpPr>
        <p:spPr bwMode="auto">
          <a:xfrm>
            <a:off x="1547664" y="1628800"/>
            <a:ext cx="6419418" cy="10156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ru-RU"/>
            </a:defPPr>
            <a:lvl1pPr marL="457200" indent="-457200" eaLnBrk="0" hangingPunct="0">
              <a:lnSpc>
                <a:spcPct val="150000"/>
              </a:lnSpc>
              <a:buFont typeface="Wingdings" pitchFamily="2" charset="2"/>
              <a:buChar char="ü"/>
              <a:defRPr sz="2400"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>
              <a:lnSpc>
                <a:spcPct val="100000"/>
              </a:lnSpc>
            </a:pPr>
            <a:r>
              <a:rPr lang="ru-RU" sz="2000" dirty="0" smtClean="0"/>
              <a:t>Заходите: </a:t>
            </a:r>
            <a:r>
              <a:rPr lang="en-US" sz="2000" u="sng" dirty="0" smtClean="0">
                <a:solidFill>
                  <a:schemeClr val="accent1"/>
                </a:solidFill>
              </a:rPr>
              <a:t>Begun.ru</a:t>
            </a:r>
            <a:endParaRPr lang="ru-RU" sz="2000" u="sng" dirty="0" smtClean="0">
              <a:solidFill>
                <a:schemeClr val="accent1"/>
              </a:solidFill>
            </a:endParaRPr>
          </a:p>
          <a:p>
            <a:pPr>
              <a:lnSpc>
                <a:spcPct val="100000"/>
              </a:lnSpc>
            </a:pPr>
            <a:r>
              <a:rPr lang="ru-RU" sz="2000" dirty="0" smtClean="0"/>
              <a:t>Пишите: </a:t>
            </a:r>
            <a:r>
              <a:rPr lang="en-US" sz="2000" u="sng" dirty="0" smtClean="0">
                <a:solidFill>
                  <a:schemeClr val="accent1"/>
                </a:solidFill>
              </a:rPr>
              <a:t>Support@begun.ru</a:t>
            </a:r>
            <a:endParaRPr lang="en-US" sz="2000" u="sng" dirty="0" smtClean="0">
              <a:solidFill>
                <a:schemeClr val="accent1"/>
              </a:solidFill>
            </a:endParaRPr>
          </a:p>
          <a:p>
            <a:pPr>
              <a:lnSpc>
                <a:spcPct val="100000"/>
              </a:lnSpc>
            </a:pPr>
            <a:r>
              <a:rPr lang="ru-RU" sz="2000" dirty="0" smtClean="0"/>
              <a:t>Звоните: 8 800 100 23 48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5"/>
          </p:nvPr>
        </p:nvSpPr>
        <p:spPr>
          <a:xfrm>
            <a:off x="0" y="6489993"/>
            <a:ext cx="7967082" cy="365125"/>
          </a:xfrm>
        </p:spPr>
        <p:txBody>
          <a:bodyPr/>
          <a:lstStyle/>
          <a:p>
            <a:pPr algn="ctr">
              <a:tabLst>
                <a:tab pos="5021263" algn="l"/>
              </a:tabLst>
              <a:defRPr/>
            </a:pPr>
            <a:r>
              <a:rPr lang="ru-RU" sz="1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tx1">
                      <a:alpha val="40000"/>
                    </a:schemeClr>
                  </a:outerShdw>
                </a:effectLst>
              </a:rPr>
              <a:t>Бегун.Смарт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tx1">
                      <a:alpha val="40000"/>
                    </a:schemeClr>
                  </a:outerShdw>
                </a:effectLst>
              </a:rPr>
              <a:t>: качество и доступность. Smart.begun.ru</a:t>
            </a:r>
            <a:endParaRPr lang="ru-RU" sz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tx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81"/>
            <a:ext cx="1331640" cy="54882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47664" y="980728"/>
            <a:ext cx="2380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00B050"/>
                </a:solidFill>
              </a:rPr>
              <a:t>Всё для вас</a:t>
            </a:r>
            <a:endParaRPr lang="ru-RU" sz="3200" dirty="0">
              <a:solidFill>
                <a:srgbClr val="00B050"/>
              </a:solidFill>
            </a:endParaRPr>
          </a:p>
        </p:txBody>
      </p:sp>
      <p:pic>
        <p:nvPicPr>
          <p:cNvPr id="1026" name="Picture 2" descr="Скриншот интерфейса Бегун.Смарт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7" t="2901" r="3200" b="32646"/>
          <a:stretch/>
        </p:blipFill>
        <p:spPr bwMode="auto">
          <a:xfrm>
            <a:off x="1687465" y="2780928"/>
            <a:ext cx="4684735" cy="2793305"/>
          </a:xfrm>
          <a:prstGeom prst="rect">
            <a:avLst/>
          </a:prstGeom>
          <a:ln>
            <a:solidFill>
              <a:srgbClr val="08901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2" name="TextBox 1"/>
          <p:cNvSpPr txBox="1"/>
          <p:nvPr/>
        </p:nvSpPr>
        <p:spPr>
          <a:xfrm>
            <a:off x="1671724" y="5651956"/>
            <a:ext cx="2381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С </a:t>
            </a:r>
            <a:r>
              <a:rPr lang="ru-RU" dirty="0" err="1" smtClean="0">
                <a:solidFill>
                  <a:schemeClr val="bg1">
                    <a:lumMod val="50000"/>
                  </a:schemeClr>
                </a:solidFill>
              </a:rPr>
              <a:t>ув</a:t>
            </a:r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.,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lena@begun.ru</a:t>
            </a:r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0747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Другая 1">
      <a:dk1>
        <a:sysClr val="windowText" lastClr="000000"/>
      </a:dk1>
      <a:lt1>
        <a:sysClr val="window" lastClr="FFFFFF"/>
      </a:lt1>
      <a:dk2>
        <a:srgbClr val="00B050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35494</TotalTime>
  <Words>186</Words>
  <Application>Microsoft Office PowerPoint</Application>
  <PresentationFormat>Экран (4:3)</PresentationFormat>
  <Paragraphs>66</Paragraphs>
  <Slides>8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9" baseType="lpstr">
      <vt:lpstr>Arial</vt:lpstr>
      <vt:lpstr>Trebuchet MS</vt:lpstr>
      <vt:lpstr>Wingdings</vt:lpstr>
      <vt:lpstr>Wingdings 2</vt:lpstr>
      <vt:lpstr>Calibri</vt:lpstr>
      <vt:lpstr>Myriad Pro</vt:lpstr>
      <vt:lpstr>Arial Black</vt:lpstr>
      <vt:lpstr>Arial Unicode MS</vt:lpstr>
      <vt:lpstr>Verdana</vt:lpstr>
      <vt:lpstr>Tahoma</vt:lpstr>
      <vt:lpstr>Изящная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Begun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Begun</dc:title>
  <dc:creator>Лена</dc:creator>
  <cp:lastModifiedBy>Лена Климанская</cp:lastModifiedBy>
  <cp:revision>1030</cp:revision>
  <dcterms:created xsi:type="dcterms:W3CDTF">2009-08-25T09:59:00Z</dcterms:created>
  <dcterms:modified xsi:type="dcterms:W3CDTF">2013-03-22T00:09:04Z</dcterms:modified>
</cp:coreProperties>
</file>