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32" r:id="rId2"/>
    <p:sldId id="350" r:id="rId3"/>
    <p:sldId id="312" r:id="rId4"/>
    <p:sldId id="333" r:id="rId5"/>
    <p:sldId id="335" r:id="rId6"/>
    <p:sldId id="349" r:id="rId7"/>
    <p:sldId id="344" r:id="rId8"/>
    <p:sldId id="345" r:id="rId9"/>
    <p:sldId id="347" r:id="rId10"/>
    <p:sldId id="313" r:id="rId11"/>
    <p:sldId id="334" r:id="rId12"/>
    <p:sldId id="336" r:id="rId13"/>
    <p:sldId id="339" r:id="rId14"/>
    <p:sldId id="338" r:id="rId15"/>
    <p:sldId id="278" r:id="rId16"/>
    <p:sldId id="342" r:id="rId17"/>
    <p:sldId id="340" r:id="rId18"/>
    <p:sldId id="341" r:id="rId19"/>
    <p:sldId id="343" r:id="rId20"/>
    <p:sldId id="337" r:id="rId21"/>
    <p:sldId id="33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902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46" d="100"/>
          <a:sy n="46" d="100"/>
        </p:scale>
        <p:origin x="-1373" y="-86"/>
      </p:cViewPr>
      <p:guideLst>
        <p:guide orient="horz" pos="799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78494-ED12-4BD0-AE04-85ACC6CF5BA3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FCD47-30FA-4F94-A34D-046AABE024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0" indent="0">
              <a:buFont typeface="Arial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Geneva" charset="0"/>
              <a:cs typeface="Geneva" charset="0"/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Vista Sans OT Reg" charset="0"/>
                <a:ea typeface="ヒラギノ角ゴ ProN W3" charset="0"/>
                <a:cs typeface="ヒラギノ角ゴ ProN W3" charset="0"/>
                <a:sym typeface="Vista Sans OT Reg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Vista Sans OT Reg" charset="0"/>
                <a:ea typeface="ヒラギノ角ゴ ProN W3" charset="0"/>
                <a:cs typeface="ヒラギノ角ゴ ProN W3" charset="0"/>
                <a:sym typeface="Vista Sans OT Reg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Vista Sans OT Reg" charset="0"/>
                <a:ea typeface="ヒラギノ角ゴ ProN W3" charset="0"/>
                <a:cs typeface="ヒラギノ角ゴ ProN W3" charset="0"/>
                <a:sym typeface="Vista Sans OT Reg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Vista Sans OT Reg" charset="0"/>
                <a:ea typeface="ヒラギノ角ゴ ProN W3" charset="0"/>
                <a:cs typeface="ヒラギノ角ゴ ProN W3" charset="0"/>
                <a:sym typeface="Vista Sans OT Reg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Vista Sans OT Reg" charset="0"/>
                <a:ea typeface="ヒラギノ角ゴ ProN W3" charset="0"/>
                <a:cs typeface="ヒラギノ角ゴ ProN W3" charset="0"/>
                <a:sym typeface="Vista Sans OT Reg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Vista Sans OT Reg" charset="0"/>
                <a:ea typeface="ヒラギノ角ゴ ProN W3" charset="0"/>
                <a:cs typeface="ヒラギノ角ゴ ProN W3" charset="0"/>
                <a:sym typeface="Vista Sans OT Reg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Vista Sans OT Reg" charset="0"/>
                <a:ea typeface="ヒラギノ角ゴ ProN W3" charset="0"/>
                <a:cs typeface="ヒラギノ角ゴ ProN W3" charset="0"/>
                <a:sym typeface="Vista Sans OT Reg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Vista Sans OT Reg" charset="0"/>
                <a:ea typeface="ヒラギノ角ゴ ProN W3" charset="0"/>
                <a:cs typeface="ヒラギノ角ゴ ProN W3" charset="0"/>
                <a:sym typeface="Vista Sans OT Reg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Vista Sans OT Reg" charset="0"/>
                <a:ea typeface="ヒラギノ角ゴ ProN W3" charset="0"/>
                <a:cs typeface="ヒラギノ角ゴ ProN W3" charset="0"/>
                <a:sym typeface="Vista Sans OT Reg" charset="0"/>
              </a:defRPr>
            </a:lvl9pPr>
          </a:lstStyle>
          <a:p>
            <a:pPr eaLnBrk="1" hangingPunct="1"/>
            <a:fld id="{DFBE31A6-3071-4B44-A839-18753415C5E3}" type="slidenum">
              <a:rPr lang="en-US" sz="1200"/>
              <a:pPr eaLnBrk="1" hangingPunct="1"/>
              <a:t>15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4A32A-CA85-4B53-AA27-B123683BF4D6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F0CB-C639-4B87-99A8-D4CF3F0CA8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4A32A-CA85-4B53-AA27-B123683BF4D6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F0CB-C639-4B87-99A8-D4CF3F0CA8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4A32A-CA85-4B53-AA27-B123683BF4D6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F0CB-C639-4B87-99A8-D4CF3F0CA8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78851" y="1821044"/>
            <a:ext cx="7125891" cy="319325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4A32A-CA85-4B53-AA27-B123683BF4D6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F0CB-C639-4B87-99A8-D4CF3F0CA8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4A32A-CA85-4B53-AA27-B123683BF4D6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F0CB-C639-4B87-99A8-D4CF3F0CA8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4A32A-CA85-4B53-AA27-B123683BF4D6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F0CB-C639-4B87-99A8-D4CF3F0CA8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4A32A-CA85-4B53-AA27-B123683BF4D6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F0CB-C639-4B87-99A8-D4CF3F0CA8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4A32A-CA85-4B53-AA27-B123683BF4D6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F0CB-C639-4B87-99A8-D4CF3F0CA8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4A32A-CA85-4B53-AA27-B123683BF4D6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F0CB-C639-4B87-99A8-D4CF3F0CA8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4A32A-CA85-4B53-AA27-B123683BF4D6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F0CB-C639-4B87-99A8-D4CF3F0CA8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4A32A-CA85-4B53-AA27-B123683BF4D6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F0CB-C639-4B87-99A8-D4CF3F0CA8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4A32A-CA85-4B53-AA27-B123683BF4D6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6F0CB-C639-4B87-99A8-D4CF3F0CA8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2708275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5000" b="1" dirty="0" smtClean="0">
                <a:solidFill>
                  <a:schemeClr val="bg1"/>
                </a:solidFill>
                <a:latin typeface="Vista Sans OT Bold"/>
              </a:rPr>
              <a:t>Facebook: </a:t>
            </a:r>
            <a:r>
              <a:rPr lang="ru-RU" sz="5000" b="1" dirty="0" smtClean="0">
                <a:solidFill>
                  <a:schemeClr val="bg1"/>
                </a:solidFill>
                <a:latin typeface="Vista Sans OT Bold"/>
              </a:rPr>
              <a:t/>
            </a:r>
            <a:br>
              <a:rPr lang="ru-RU" sz="5000" b="1" dirty="0" smtClean="0">
                <a:solidFill>
                  <a:schemeClr val="bg1"/>
                </a:solidFill>
                <a:latin typeface="Vista Sans OT Bold"/>
              </a:rPr>
            </a:br>
            <a:r>
              <a:rPr lang="ru-RU" sz="5000" b="1" dirty="0" smtClean="0">
                <a:solidFill>
                  <a:schemeClr val="bg1"/>
                </a:solidFill>
                <a:latin typeface="Vista Sans OT Bold"/>
              </a:rPr>
              <a:t>возможности таргетингов</a:t>
            </a:r>
            <a:r>
              <a:rPr lang="en-US" sz="5000" b="1" dirty="0" smtClean="0">
                <a:solidFill>
                  <a:schemeClr val="bg1"/>
                </a:solidFill>
                <a:latin typeface="Vista Sans OT Bold"/>
              </a:rPr>
              <a:t/>
            </a:r>
            <a:br>
              <a:rPr lang="en-US" sz="5000" b="1" dirty="0" smtClean="0">
                <a:solidFill>
                  <a:schemeClr val="bg1"/>
                </a:solidFill>
                <a:latin typeface="Vista Sans OT Bold"/>
              </a:rPr>
            </a:br>
            <a:endParaRPr lang="ru-RU" sz="5000" b="1" dirty="0">
              <a:solidFill>
                <a:schemeClr val="bg1"/>
              </a:solidFill>
              <a:latin typeface="Vista Sans OT Bold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093619"/>
            <a:ext cx="9144000" cy="785812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4" name="Группа 16"/>
          <p:cNvGrpSpPr>
            <a:grpSpLocks/>
          </p:cNvGrpSpPr>
          <p:nvPr/>
        </p:nvGrpSpPr>
        <p:grpSpPr bwMode="auto">
          <a:xfrm>
            <a:off x="6786563" y="6357938"/>
            <a:ext cx="762000" cy="214312"/>
            <a:chOff x="76200" y="1219200"/>
            <a:chExt cx="1066800" cy="304800"/>
          </a:xfrm>
        </p:grpSpPr>
        <p:sp>
          <p:nvSpPr>
            <p:cNvPr id="5" name="Овал 4"/>
            <p:cNvSpPr/>
            <p:nvPr/>
          </p:nvSpPr>
          <p:spPr>
            <a:xfrm>
              <a:off x="838517" y="1219200"/>
              <a:ext cx="304483" cy="3048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 dirty="0"/>
            </a:p>
          </p:txBody>
        </p:sp>
        <p:sp>
          <p:nvSpPr>
            <p:cNvPr id="6" name="Овал 5"/>
            <p:cNvSpPr/>
            <p:nvPr/>
          </p:nvSpPr>
          <p:spPr>
            <a:xfrm>
              <a:off x="456247" y="1219200"/>
              <a:ext cx="306705" cy="3048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 dirty="0"/>
            </a:p>
          </p:txBody>
        </p:sp>
        <p:sp>
          <p:nvSpPr>
            <p:cNvPr id="7" name="Овал 6"/>
            <p:cNvSpPr/>
            <p:nvPr/>
          </p:nvSpPr>
          <p:spPr>
            <a:xfrm>
              <a:off x="76200" y="1219200"/>
              <a:ext cx="304482" cy="3048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 dirty="0"/>
            </a:p>
          </p:txBody>
        </p:sp>
      </p:grpSp>
      <p:pic>
        <p:nvPicPr>
          <p:cNvPr id="8" name="Picture 3" descr="C:\Users\publisher\Desktop\Gordeev\FACEBOOK\Premium Ads\FB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5" y="6129338"/>
            <a:ext cx="1500188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7643813" y="6286500"/>
            <a:ext cx="1500187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spc="-114" dirty="0">
                <a:solidFill>
                  <a:schemeClr val="tx1">
                    <a:lumMod val="75000"/>
                    <a:lumOff val="25000"/>
                  </a:schemeClr>
                </a:solidFill>
                <a:latin typeface="Aharoni" pitchFamily="2" charset="-79"/>
                <a:cs typeface="Aharoni" pitchFamily="2" charset="-79"/>
                <a:sym typeface="Vista Sans OT Medium" charset="0"/>
              </a:rPr>
              <a:t>AMARENA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825" y="3851275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Наталья Мороз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Генеральный директор </a:t>
            </a:r>
            <a:r>
              <a:rPr lang="en-US" dirty="0" smtClean="0">
                <a:solidFill>
                  <a:schemeClr val="bg1"/>
                </a:solidFill>
              </a:rPr>
              <a:t> Amarena Group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Официальный </a:t>
            </a:r>
            <a:r>
              <a:rPr lang="ru-RU" dirty="0" err="1" smtClean="0">
                <a:solidFill>
                  <a:schemeClr val="bg1"/>
                </a:solidFill>
              </a:rPr>
              <a:t>реселлер</a:t>
            </a:r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en-US" dirty="0" smtClean="0">
                <a:solidFill>
                  <a:schemeClr val="bg1"/>
                </a:solidFill>
              </a:rPr>
              <a:t>Facebook </a:t>
            </a:r>
            <a:r>
              <a:rPr lang="ru-RU" dirty="0" smtClean="0">
                <a:solidFill>
                  <a:schemeClr val="bg1"/>
                </a:solidFill>
              </a:rPr>
              <a:t>в России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1160401"/>
            <a:ext cx="9144000" cy="5076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7783" y="1268412"/>
            <a:ext cx="5972509" cy="4896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215516" y="125413"/>
            <a:ext cx="88931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ista Sans OT Bold"/>
                <a:ea typeface="+mj-ea"/>
                <a:cs typeface="+mj-cs"/>
              </a:rPr>
              <a:t>Таргетинг по 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ista Sans OT Bold"/>
                <a:ea typeface="+mj-ea"/>
                <a:cs typeface="+mj-cs"/>
              </a:rPr>
              <a:t>расположению </a:t>
            </a:r>
            <a:r>
              <a:rPr lang="ru-RU" sz="4000" dirty="0" smtClean="0">
                <a:latin typeface="Vista Sans OT Bold"/>
                <a:ea typeface="+mj-ea"/>
                <a:cs typeface="+mj-cs"/>
              </a:rPr>
              <a:t>рекламы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ista Sans OT Bold"/>
              <a:ea typeface="+mj-ea"/>
              <a:cs typeface="+mj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80112" y="2348880"/>
            <a:ext cx="1656184" cy="1980220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196405"/>
            <a:ext cx="9144000" cy="50769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50824" y="125413"/>
            <a:ext cx="88931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ista Sans OT Bold"/>
                <a:ea typeface="+mj-ea"/>
                <a:cs typeface="+mj-cs"/>
              </a:rPr>
              <a:t>Таргетинг по 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ista Sans OT Bold"/>
                <a:ea typeface="+mj-ea"/>
                <a:cs typeface="+mj-cs"/>
              </a:rPr>
              <a:t>расположению </a:t>
            </a:r>
            <a:r>
              <a:rPr lang="ru-RU" sz="4000" dirty="0" smtClean="0">
                <a:latin typeface="Vista Sans OT Bold"/>
                <a:ea typeface="+mj-ea"/>
                <a:cs typeface="+mj-cs"/>
              </a:rPr>
              <a:t>рекламы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ista Sans OT Bold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422"/>
            <a:ext cx="7422981" cy="489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250824" y="125413"/>
            <a:ext cx="88931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ista Sans OT Bold"/>
                <a:ea typeface="+mj-ea"/>
                <a:cs typeface="+mj-cs"/>
              </a:rPr>
              <a:t>Таргетинг по 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ista Sans OT Bold"/>
                <a:ea typeface="+mj-ea"/>
                <a:cs typeface="+mj-cs"/>
              </a:rPr>
              <a:t>расположению </a:t>
            </a:r>
            <a:r>
              <a:rPr lang="ru-RU" sz="4000" dirty="0" smtClean="0">
                <a:latin typeface="Vista Sans OT Bold"/>
                <a:ea typeface="+mj-ea"/>
                <a:cs typeface="+mj-cs"/>
              </a:rPr>
              <a:t>рекламы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ista Sans OT Bold"/>
              <a:ea typeface="+mj-ea"/>
              <a:cs typeface="+mj-cs"/>
            </a:endParaRPr>
          </a:p>
        </p:txBody>
      </p:sp>
      <p:pic>
        <p:nvPicPr>
          <p:cNvPr id="4" name="Рисунок 3" descr="http://a7.sphotos.ak.fbcdn.net/hphotos-ak-ash3/555594_4450547462074_251393421_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268413"/>
            <a:ext cx="8690298" cy="5328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250824" y="125413"/>
            <a:ext cx="88931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ista Sans OT Bold"/>
                <a:ea typeface="+mj-ea"/>
                <a:cs typeface="+mj-cs"/>
              </a:rPr>
              <a:t>Ретаргетинг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3" y="1268414"/>
            <a:ext cx="8724565" cy="496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2476500"/>
            <a:ext cx="8915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 smtClean="0">
                <a:latin typeface="Vista Sans OT Bold"/>
              </a:rPr>
              <a:t>Алгоритм работы рекламы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ista Sans OT Bold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988840"/>
            <a:ext cx="2566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Подписчики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193504" y="1988840"/>
            <a:ext cx="2566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Охват </a:t>
            </a:r>
            <a:r>
              <a:rPr lang="en-US" b="1" dirty="0" smtClean="0"/>
              <a:t>/ </a:t>
            </a:r>
            <a:r>
              <a:rPr lang="ru-RU" b="1" dirty="0" smtClean="0"/>
              <a:t>Вовлечение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156176" y="1979548"/>
            <a:ext cx="2566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KPI  </a:t>
            </a:r>
            <a:r>
              <a:rPr lang="ru-RU" b="1" dirty="0" smtClean="0"/>
              <a:t>по стоимости</a:t>
            </a:r>
            <a:endParaRPr lang="ru-RU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50825" y="0"/>
            <a:ext cx="8229600" cy="1268413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latin typeface="Vista Sans OT Bold"/>
                <a:cs typeface="Vista Sans OT Reg"/>
              </a:rPr>
              <a:t>Как построить медиа - стратегию?</a:t>
            </a:r>
            <a:endParaRPr lang="en-US" sz="3600" dirty="0">
              <a:solidFill>
                <a:srgbClr val="375899"/>
              </a:solidFill>
              <a:latin typeface="Vista Sans OT Bold"/>
              <a:cs typeface="Vista Sans OT Reg"/>
            </a:endParaRPr>
          </a:p>
        </p:txBody>
      </p:sp>
      <p:pic>
        <p:nvPicPr>
          <p:cNvPr id="3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796" y="1709343"/>
            <a:ext cx="7685112" cy="4511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2"/>
          <p:cNvGrpSpPr/>
          <p:nvPr/>
        </p:nvGrpSpPr>
        <p:grpSpPr>
          <a:xfrm>
            <a:off x="770504" y="1857372"/>
            <a:ext cx="7402711" cy="3471863"/>
            <a:chOff x="1077688" y="2446241"/>
            <a:chExt cx="10528300" cy="411480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7688" y="2446241"/>
              <a:ext cx="10528300" cy="41148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490216" y="4067335"/>
              <a:ext cx="7704589" cy="838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Vista Sans OT Bold"/>
                </a:rPr>
                <a:t>ОХВАТ</a:t>
              </a:r>
              <a:endParaRPr lang="en-US" sz="2000" b="1" dirty="0" smtClean="0">
                <a:latin typeface="Vista Sans OT Bold"/>
              </a:endParaRPr>
            </a:p>
            <a:p>
              <a:pPr algn="ctr"/>
              <a:r>
                <a:rPr lang="ru-RU" sz="2000" b="1" dirty="0" smtClean="0">
                  <a:latin typeface="Vista Sans OT Bold"/>
                </a:rPr>
                <a:t>Анонс ключевых событий</a:t>
              </a:r>
              <a:endParaRPr lang="en-US" sz="2000" b="1" dirty="0">
                <a:latin typeface="Vista Sans OT Bold"/>
              </a:endParaRPr>
            </a:p>
          </p:txBody>
        </p:sp>
      </p:grpSp>
      <p:grpSp>
        <p:nvGrpSpPr>
          <p:cNvPr id="3" name="Group 13"/>
          <p:cNvGrpSpPr/>
          <p:nvPr/>
        </p:nvGrpSpPr>
        <p:grpSpPr>
          <a:xfrm>
            <a:off x="770505" y="3646386"/>
            <a:ext cx="7402711" cy="1264444"/>
            <a:chOff x="1077688" y="4566560"/>
            <a:chExt cx="10528300" cy="14986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7688" y="4566560"/>
              <a:ext cx="10528300" cy="14986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3852708" y="5418374"/>
              <a:ext cx="5694916" cy="474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sz="2000" b="1" dirty="0" smtClean="0">
                  <a:latin typeface="Vista Sans OT Bold"/>
                </a:rPr>
                <a:t>Вовлечение </a:t>
              </a:r>
              <a:r>
                <a:rPr lang="en-US" sz="2000" b="1" dirty="0" smtClean="0">
                  <a:latin typeface="Vista Sans OT Bold"/>
                </a:rPr>
                <a:t>/ </a:t>
              </a:r>
              <a:r>
                <a:rPr lang="en-US" sz="2000" b="1" dirty="0" smtClean="0">
                  <a:latin typeface="Vista Sans OT Bold"/>
                </a:rPr>
                <a:t>Fan Engagement</a:t>
              </a:r>
              <a:endParaRPr lang="en-US" sz="2000" b="1" dirty="0">
                <a:latin typeface="Vista Sans OT Bold"/>
              </a:endParaRPr>
            </a:p>
          </p:txBody>
        </p:sp>
      </p:grpSp>
      <p:grpSp>
        <p:nvGrpSpPr>
          <p:cNvPr id="4" name="Group 15"/>
          <p:cNvGrpSpPr/>
          <p:nvPr/>
        </p:nvGrpSpPr>
        <p:grpSpPr>
          <a:xfrm>
            <a:off x="770515" y="4893990"/>
            <a:ext cx="7402703" cy="1264444"/>
            <a:chOff x="1077688" y="6045201"/>
            <a:chExt cx="10528300" cy="14986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77688" y="6045201"/>
              <a:ext cx="10528300" cy="14986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128786" y="6561047"/>
              <a:ext cx="5018163" cy="474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Vista Sans OT Bold"/>
                </a:rPr>
                <a:t>Сбор подписчиков</a:t>
              </a:r>
              <a:endParaRPr lang="en-US" sz="2000" b="1" dirty="0">
                <a:latin typeface="Vista Sans OT Bold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03548" y="6195182"/>
            <a:ext cx="7890360" cy="300712"/>
          </a:xfrm>
          <a:prstGeom prst="rect">
            <a:avLst/>
          </a:prstGeom>
          <a:noFill/>
        </p:spPr>
        <p:txBody>
          <a:bodyPr wrap="square" lIns="69202" tIns="34602" rIns="69202" bIns="34602">
            <a:spAutoFit/>
          </a:bodyPr>
          <a:lstStyle/>
          <a:p>
            <a:pPr algn="ctr">
              <a:defRPr/>
            </a:pPr>
            <a:r>
              <a:rPr lang="en-US" sz="1500" dirty="0">
                <a:solidFill>
                  <a:srgbClr val="000000">
                    <a:lumMod val="50000"/>
                    <a:lumOff val="50000"/>
                  </a:srgbClr>
                </a:solidFill>
              </a:rPr>
              <a:t>Jan         Feb         Mar         Apr         May         Jun         Jul         Aug         Sep         Oct         Nov         Dec</a:t>
            </a:r>
          </a:p>
        </p:txBody>
      </p:sp>
    </p:spTree>
    <p:extLst>
      <p:ext uri="{BB962C8B-B14F-4D97-AF65-F5344CB8AC3E}">
        <p14:creationId xmlns="" xmlns:p14="http://schemas.microsoft.com/office/powerpoint/2010/main" val="16512197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512676"/>
            <a:ext cx="9067800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18653"/>
            <a:ext cx="8677659" cy="5996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789" y="274638"/>
            <a:ext cx="7876655" cy="6325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3.bp.blogspot.com/-NJQzi5h9vNA/TmKvQMsXOkI/AAAAAAAAAfc/PtasvUAZo8I/s1600/Burberry+Body+Sample+Fragrance+Facebook+F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50825" y="6453336"/>
            <a:ext cx="432743" cy="404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120172" y="431376"/>
            <a:ext cx="2844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Январь 2013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0825" y="3429000"/>
            <a:ext cx="2592983" cy="2880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79117" y="3176972"/>
            <a:ext cx="2881015" cy="25202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760132" y="3176972"/>
            <a:ext cx="3204356" cy="25202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414"/>
            <a:ext cx="8229600" cy="485775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Средний бизнес (от 150 000 </a:t>
            </a:r>
            <a:r>
              <a:rPr lang="en-US" b="1" dirty="0" smtClean="0"/>
              <a:t>/ </a:t>
            </a:r>
            <a:r>
              <a:rPr lang="ru-RU" b="1" dirty="0" smtClean="0"/>
              <a:t>мес.):</a:t>
            </a:r>
          </a:p>
          <a:p>
            <a:pPr lvl="1"/>
            <a:r>
              <a:rPr lang="ru-RU" dirty="0" smtClean="0"/>
              <a:t>Российские закрывающие документы</a:t>
            </a:r>
          </a:p>
          <a:p>
            <a:pPr lvl="1"/>
            <a:r>
              <a:rPr lang="ru-RU" dirty="0" smtClean="0"/>
              <a:t>Техническая поддержка</a:t>
            </a:r>
          </a:p>
          <a:p>
            <a:pPr lvl="1">
              <a:buNone/>
            </a:pPr>
            <a:endParaRPr lang="ru-RU" dirty="0" smtClean="0"/>
          </a:p>
          <a:p>
            <a:r>
              <a:rPr lang="ru-RU" b="1" dirty="0" smtClean="0"/>
              <a:t>ТОП – рекламодатели (от 1 000 000 </a:t>
            </a:r>
            <a:r>
              <a:rPr lang="en-US" b="1" dirty="0" smtClean="0"/>
              <a:t>/ </a:t>
            </a:r>
            <a:r>
              <a:rPr lang="ru-RU" b="1" dirty="0" smtClean="0"/>
              <a:t>мес.):</a:t>
            </a:r>
          </a:p>
          <a:p>
            <a:pPr lvl="1"/>
            <a:r>
              <a:rPr lang="ru-RU" dirty="0" smtClean="0"/>
              <a:t>Российские закрывающие документы</a:t>
            </a:r>
          </a:p>
          <a:p>
            <a:pPr lvl="1"/>
            <a:r>
              <a:rPr lang="ru-RU" dirty="0" smtClean="0"/>
              <a:t>Выделенный менеджер</a:t>
            </a:r>
          </a:p>
          <a:p>
            <a:pPr lvl="1"/>
            <a:r>
              <a:rPr lang="ru-RU" dirty="0" smtClean="0"/>
              <a:t>Квартальные встречи с международной командой</a:t>
            </a:r>
          </a:p>
          <a:p>
            <a:pPr lvl="1"/>
            <a:r>
              <a:rPr lang="ru-RU" dirty="0" smtClean="0"/>
              <a:t>Совместный </a:t>
            </a:r>
            <a:r>
              <a:rPr lang="en-US" dirty="0" smtClean="0"/>
              <a:t>PR</a:t>
            </a:r>
          </a:p>
          <a:p>
            <a:pPr lvl="1"/>
            <a:r>
              <a:rPr lang="ru-RU" dirty="0" smtClean="0"/>
              <a:t>Совместные исследования</a:t>
            </a:r>
          </a:p>
          <a:p>
            <a:pPr lvl="1"/>
            <a:r>
              <a:rPr lang="ru-RU" dirty="0" smtClean="0"/>
              <a:t>Возможность первыми тестировать новые рекламные продукты</a:t>
            </a:r>
          </a:p>
          <a:p>
            <a:pPr lvl="1"/>
            <a:endParaRPr lang="ru-RU" dirty="0" smtClean="0"/>
          </a:p>
          <a:p>
            <a:pPr lvl="1"/>
            <a:endParaRPr lang="ru-RU" dirty="0"/>
          </a:p>
        </p:txBody>
      </p:sp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250825" y="0"/>
            <a:ext cx="8229600" cy="1268413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latin typeface="Vista Sans OT Bold"/>
                <a:cs typeface="Vista Sans OT Reg"/>
              </a:rPr>
              <a:t>Работа в России</a:t>
            </a:r>
            <a:endParaRPr lang="en-US" sz="3600" dirty="0">
              <a:solidFill>
                <a:srgbClr val="375899"/>
              </a:solidFill>
              <a:latin typeface="Vista Sans OT Bold"/>
              <a:cs typeface="Vista Sans OT Reg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1268413"/>
            <a:ext cx="9144000" cy="1607178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33338" y="3090215"/>
            <a:ext cx="8123138" cy="1454909"/>
          </a:xfrm>
          <a:prstGeom prst="rect">
            <a:avLst/>
          </a:prstGeom>
        </p:spPr>
        <p:txBody>
          <a:bodyPr wrap="square" lIns="69238" tIns="34619" rIns="69238" bIns="34619">
            <a:spAutoFit/>
          </a:bodyPr>
          <a:lstStyle/>
          <a:p>
            <a:pPr marL="676757" lvl="2" indent="-236805">
              <a:spcBef>
                <a:spcPts val="1817"/>
              </a:spcBef>
              <a:buClr>
                <a:srgbClr val="686868"/>
              </a:buClr>
              <a:buSzPct val="100000"/>
              <a:defRPr/>
            </a:pPr>
            <a:r>
              <a:rPr lang="en-US" sz="2000" b="1" kern="0" spc="-114" dirty="0" smtClean="0">
                <a:solidFill>
                  <a:srgbClr val="464646"/>
                </a:solidFill>
                <a:latin typeface="Arial Narrow" pitchFamily="34" charset="0"/>
                <a:ea typeface="ヒラギノ角ゴ ProN W3" charset="0"/>
              </a:rPr>
              <a:t>Amarena   Group</a:t>
            </a:r>
            <a:endParaRPr lang="ru-RU" sz="2000" b="1" kern="0" spc="-114" dirty="0" smtClean="0">
              <a:solidFill>
                <a:srgbClr val="464646"/>
              </a:solidFill>
              <a:latin typeface="Arial Narrow" pitchFamily="34" charset="0"/>
              <a:ea typeface="ヒラギノ角ゴ ProN W3" charset="0"/>
            </a:endParaRPr>
          </a:p>
          <a:p>
            <a:pPr marL="676757" lvl="2" indent="-236805">
              <a:spcBef>
                <a:spcPts val="1817"/>
              </a:spcBef>
              <a:buClr>
                <a:srgbClr val="686868"/>
              </a:buClr>
              <a:buSzPct val="100000"/>
              <a:defRPr/>
            </a:pPr>
            <a:r>
              <a:rPr lang="ru-RU" sz="2000" kern="0" spc="-114" dirty="0" smtClean="0">
                <a:solidFill>
                  <a:srgbClr val="464646"/>
                </a:solidFill>
                <a:latin typeface="Arial Narrow" pitchFamily="34" charset="0"/>
                <a:ea typeface="ヒラギノ角ゴ ProN W3" charset="0"/>
              </a:rPr>
              <a:t>Россия</a:t>
            </a:r>
            <a:r>
              <a:rPr lang="ru-RU" sz="2000" kern="0" spc="-114" dirty="0" smtClean="0">
                <a:solidFill>
                  <a:srgbClr val="464646"/>
                </a:solidFill>
                <a:latin typeface="Arial Narrow" pitchFamily="34" charset="0"/>
                <a:ea typeface="ヒラギノ角ゴ ProN W3" charset="0"/>
              </a:rPr>
              <a:t>, Москва</a:t>
            </a:r>
            <a:r>
              <a:rPr lang="ru-RU" sz="2000" kern="0" spc="-114" dirty="0" smtClean="0">
                <a:solidFill>
                  <a:srgbClr val="464646"/>
                </a:solidFill>
                <a:latin typeface="Arial Narrow" pitchFamily="34" charset="0"/>
                <a:ea typeface="ヒラギノ角ゴ ProN W3" charset="0"/>
              </a:rPr>
              <a:t>, Воздвиженка</a:t>
            </a:r>
            <a:r>
              <a:rPr lang="ru-RU" sz="2000" kern="0" spc="-114" dirty="0" smtClean="0">
                <a:solidFill>
                  <a:srgbClr val="464646"/>
                </a:solidFill>
                <a:latin typeface="Arial Narrow" pitchFamily="34" charset="0"/>
                <a:ea typeface="ヒラギノ角ゴ ProN W3" charset="0"/>
              </a:rPr>
              <a:t>, 10</a:t>
            </a:r>
          </a:p>
          <a:p>
            <a:pPr marL="676757" lvl="2" indent="-236805">
              <a:spcBef>
                <a:spcPts val="1817"/>
              </a:spcBef>
              <a:buClr>
                <a:srgbClr val="686868"/>
              </a:buClr>
              <a:buSzPct val="100000"/>
              <a:defRPr/>
            </a:pPr>
            <a:r>
              <a:rPr lang="ru-RU" sz="2000" kern="0" spc="-114" dirty="0" smtClean="0">
                <a:solidFill>
                  <a:srgbClr val="464646"/>
                </a:solidFill>
                <a:latin typeface="Arial Narrow" pitchFamily="34" charset="0"/>
                <a:ea typeface="ヒラギノ角ゴ ProN W3" charset="0"/>
              </a:rPr>
              <a:t>+7 495 64</a:t>
            </a:r>
            <a:r>
              <a:rPr lang="en-US" sz="2000" kern="0" spc="-114" dirty="0" smtClean="0">
                <a:solidFill>
                  <a:srgbClr val="464646"/>
                </a:solidFill>
                <a:latin typeface="Arial Narrow" pitchFamily="34" charset="0"/>
                <a:ea typeface="ヒラギノ角ゴ ProN W3" charset="0"/>
              </a:rPr>
              <a:t>1 </a:t>
            </a:r>
            <a:r>
              <a:rPr lang="ru-RU" sz="2000" kern="0" spc="-114" dirty="0" smtClean="0">
                <a:solidFill>
                  <a:srgbClr val="464646"/>
                </a:solidFill>
                <a:latin typeface="Arial Narrow" pitchFamily="34" charset="0"/>
                <a:ea typeface="ヒラギノ角ゴ ProN W3" charset="0"/>
              </a:rPr>
              <a:t>16</a:t>
            </a:r>
            <a:r>
              <a:rPr lang="en-US" sz="2000" kern="0" spc="-114" dirty="0" smtClean="0">
                <a:solidFill>
                  <a:srgbClr val="464646"/>
                </a:solidFill>
                <a:latin typeface="Arial Narrow" pitchFamily="34" charset="0"/>
                <a:ea typeface="ヒラギノ角ゴ ProN W3" charset="0"/>
              </a:rPr>
              <a:t> </a:t>
            </a:r>
            <a:r>
              <a:rPr lang="ru-RU" sz="2000" kern="0" spc="-114" dirty="0" smtClean="0">
                <a:solidFill>
                  <a:srgbClr val="464646"/>
                </a:solidFill>
                <a:latin typeface="Arial Narrow" pitchFamily="34" charset="0"/>
                <a:ea typeface="ヒラギノ角ゴ ProN W3" charset="0"/>
              </a:rPr>
              <a:t>30</a:t>
            </a:r>
            <a:r>
              <a:rPr lang="en-US" sz="2000" kern="0" spc="-114" dirty="0" smtClean="0">
                <a:solidFill>
                  <a:srgbClr val="464646"/>
                </a:solidFill>
                <a:latin typeface="Arial Narrow" pitchFamily="34" charset="0"/>
                <a:ea typeface="ヒラギノ角ゴ ProN W3" charset="0"/>
              </a:rPr>
              <a:t>   /   www.amarena-corp.com  /  fb@amarena-corp.com</a:t>
            </a:r>
            <a:endParaRPr lang="en-US" sz="2000" kern="0" spc="-114" dirty="0" smtClean="0">
              <a:solidFill>
                <a:srgbClr val="464646"/>
              </a:solidFill>
              <a:latin typeface="Arial Narrow" pitchFamily="34" charset="0"/>
              <a:ea typeface="ヒラギノ角ゴ ProN W3" charset="0"/>
            </a:endParaRPr>
          </a:p>
        </p:txBody>
      </p:sp>
      <p:pic>
        <p:nvPicPr>
          <p:cNvPr id="11" name="Picture 3" descr="C:\Users\publisher\Desktop\Gordeev\FACEBOOK\Premium Ads\FB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5026" y="1358777"/>
            <a:ext cx="3462958" cy="1516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0832" y="125413"/>
            <a:ext cx="8229600" cy="1143000"/>
          </a:xfrm>
        </p:spPr>
        <p:txBody>
          <a:bodyPr>
            <a:normAutofit/>
          </a:bodyPr>
          <a:lstStyle/>
          <a:p>
            <a:pPr lvl="0" algn="l"/>
            <a:r>
              <a:rPr lang="en-US" sz="4000" dirty="0" smtClean="0">
                <a:latin typeface="Vista Sans OT Bold"/>
              </a:rPr>
              <a:t>Facebook 2013</a:t>
            </a:r>
            <a:endParaRPr lang="ru-RU" sz="4000" dirty="0">
              <a:latin typeface="Vista Sans OT Bold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088392"/>
            <a:ext cx="9144000" cy="5076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832" y="1196403"/>
            <a:ext cx="8750042" cy="4811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0832" y="125413"/>
            <a:ext cx="8229600" cy="1143000"/>
          </a:xfrm>
        </p:spPr>
        <p:txBody>
          <a:bodyPr>
            <a:normAutofit/>
          </a:bodyPr>
          <a:lstStyle/>
          <a:p>
            <a:pPr lvl="0" algn="l"/>
            <a:r>
              <a:rPr lang="ru-RU" sz="4000" dirty="0" smtClean="0">
                <a:latin typeface="Vista Sans OT Bold"/>
              </a:rPr>
              <a:t>Таргетинги</a:t>
            </a:r>
            <a:endParaRPr lang="ru-RU" sz="4000" dirty="0">
              <a:latin typeface="Vista Sans OT Bold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088392"/>
            <a:ext cx="9144000" cy="5076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899" y="2044700"/>
            <a:ext cx="8776349" cy="390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372200" y="2996952"/>
            <a:ext cx="2543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Кастомизированные</a:t>
            </a:r>
            <a:r>
              <a:rPr lang="ru-RU" b="1" dirty="0" smtClean="0"/>
              <a:t> </a:t>
            </a:r>
            <a:r>
              <a:rPr lang="en-US" b="1" dirty="0" smtClean="0"/>
              <a:t>/ CRM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2159568"/>
            <a:ext cx="2543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Демографические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27584" y="2636912"/>
            <a:ext cx="2543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dirty="0" smtClean="0"/>
              <a:t>Возраст</a:t>
            </a:r>
          </a:p>
          <a:p>
            <a:pPr>
              <a:buFontTx/>
              <a:buChar char="-"/>
            </a:pPr>
            <a:r>
              <a:rPr lang="ru-RU" dirty="0" smtClean="0"/>
              <a:t> Пол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27584" y="3320988"/>
            <a:ext cx="2543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Персональные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40836" y="3690320"/>
            <a:ext cx="2543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dirty="0" smtClean="0"/>
              <a:t> Образование</a:t>
            </a:r>
          </a:p>
          <a:p>
            <a:pPr>
              <a:buFontTx/>
              <a:buChar char="-"/>
            </a:pPr>
            <a:r>
              <a:rPr lang="ru-RU" dirty="0" smtClean="0"/>
              <a:t> Местоположение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3588" y="4463824"/>
            <a:ext cx="2543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Социальные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76840" y="4834897"/>
            <a:ext cx="2543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dirty="0" smtClean="0"/>
              <a:t> Интересы</a:t>
            </a:r>
          </a:p>
          <a:p>
            <a:pPr>
              <a:buFontTx/>
              <a:buChar char="-"/>
            </a:pPr>
            <a:r>
              <a:rPr lang="ru-RU" dirty="0" smtClean="0"/>
              <a:t>Связи с друзьями</a:t>
            </a:r>
          </a:p>
          <a:p>
            <a:pPr>
              <a:buFontTx/>
              <a:buChar char="-"/>
            </a:pPr>
            <a:r>
              <a:rPr lang="ru-RU" dirty="0" smtClean="0"/>
              <a:t> Активности (</a:t>
            </a:r>
            <a:r>
              <a:rPr lang="en-US" dirty="0" smtClean="0"/>
              <a:t>check-in)</a:t>
            </a:r>
            <a:endParaRPr lang="ru-RU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6372200" y="3874986"/>
            <a:ext cx="2543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en-US" dirty="0" smtClean="0"/>
              <a:t>E-mail</a:t>
            </a:r>
          </a:p>
          <a:p>
            <a:pPr>
              <a:buFontTx/>
              <a:buChar char="-"/>
            </a:pPr>
            <a:r>
              <a:rPr lang="en-US" dirty="0" smtClean="0"/>
              <a:t> </a:t>
            </a:r>
            <a:r>
              <a:rPr lang="ru-RU" dirty="0" smtClean="0"/>
              <a:t>Телефон</a:t>
            </a:r>
          </a:p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en-US" dirty="0" smtClean="0"/>
              <a:t>User 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1088392"/>
            <a:ext cx="9144000" cy="5076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5106" r="5535" b="6183"/>
          <a:stretch>
            <a:fillRect/>
          </a:stretch>
        </p:blipFill>
        <p:spPr bwMode="auto">
          <a:xfrm>
            <a:off x="3724041" y="1628801"/>
            <a:ext cx="5240447" cy="450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0832" y="125413"/>
            <a:ext cx="8229600" cy="1143000"/>
          </a:xfrm>
        </p:spPr>
        <p:txBody>
          <a:bodyPr>
            <a:normAutofit/>
          </a:bodyPr>
          <a:lstStyle/>
          <a:p>
            <a:pPr lvl="0" algn="l"/>
            <a:r>
              <a:rPr lang="ru-RU" sz="4000" dirty="0" smtClean="0">
                <a:latin typeface="Vista Sans OT Bold"/>
              </a:rPr>
              <a:t>Таргетинги</a:t>
            </a:r>
            <a:endParaRPr lang="ru-RU" sz="4000" dirty="0">
              <a:latin typeface="Vista Sans OT Bol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304764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>
                <a:latin typeface="Vista Sans OT Bold"/>
                <a:ea typeface="+mj-ea"/>
                <a:cs typeface="+mj-cs"/>
              </a:rPr>
              <a:t>Кастомизированные</a:t>
            </a:r>
            <a:r>
              <a:rPr lang="ru-RU" sz="3600" dirty="0" smtClean="0">
                <a:latin typeface="Vista Sans OT Bold"/>
                <a:ea typeface="+mj-ea"/>
                <a:cs typeface="+mj-cs"/>
              </a:rPr>
              <a:t> </a:t>
            </a:r>
            <a:r>
              <a:rPr lang="en-US" sz="3600" dirty="0" smtClean="0">
                <a:latin typeface="Vista Sans OT Bold"/>
                <a:ea typeface="+mj-ea"/>
                <a:cs typeface="+mj-cs"/>
              </a:rPr>
              <a:t>/ </a:t>
            </a:r>
            <a:r>
              <a:rPr lang="ru-RU" sz="3600" dirty="0" smtClean="0">
                <a:latin typeface="Vista Sans OT Bold"/>
                <a:ea typeface="+mj-ea"/>
                <a:cs typeface="+mj-cs"/>
              </a:rPr>
              <a:t>данные из </a:t>
            </a:r>
            <a:r>
              <a:rPr lang="en-US" sz="3600" dirty="0" smtClean="0">
                <a:latin typeface="Vista Sans OT Bold"/>
                <a:ea typeface="+mj-ea"/>
                <a:cs typeface="+mj-cs"/>
              </a:rPr>
              <a:t>CRM</a:t>
            </a:r>
            <a:endParaRPr lang="ru-RU" sz="3600" dirty="0">
              <a:latin typeface="Vista Sans OT Bold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544" y="2166825"/>
            <a:ext cx="32763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3600" dirty="0" smtClean="0">
                <a:latin typeface="Vista Sans OT Bold"/>
                <a:ea typeface="+mj-ea"/>
                <a:cs typeface="+mj-cs"/>
              </a:rPr>
              <a:t> </a:t>
            </a:r>
            <a:r>
              <a:rPr lang="en-US" sz="3600" dirty="0" smtClean="0">
                <a:latin typeface="Vista Sans OT Bold"/>
                <a:ea typeface="+mj-ea"/>
                <a:cs typeface="+mj-cs"/>
              </a:rPr>
              <a:t>E-mail</a:t>
            </a:r>
          </a:p>
          <a:p>
            <a:pPr>
              <a:buFontTx/>
              <a:buChar char="-"/>
            </a:pPr>
            <a:r>
              <a:rPr lang="en-US" sz="3600" dirty="0" smtClean="0">
                <a:latin typeface="Vista Sans OT Bold"/>
                <a:ea typeface="+mj-ea"/>
                <a:cs typeface="+mj-cs"/>
              </a:rPr>
              <a:t> </a:t>
            </a:r>
            <a:r>
              <a:rPr lang="ru-RU" sz="3600" dirty="0" smtClean="0">
                <a:latin typeface="Vista Sans OT Bold"/>
                <a:ea typeface="+mj-ea"/>
                <a:cs typeface="+mj-cs"/>
              </a:rPr>
              <a:t>Телефон</a:t>
            </a:r>
          </a:p>
          <a:p>
            <a:pPr>
              <a:buFontTx/>
              <a:buChar char="-"/>
            </a:pPr>
            <a:r>
              <a:rPr lang="ru-RU" sz="3600" dirty="0" smtClean="0">
                <a:latin typeface="Vista Sans OT Bold"/>
                <a:ea typeface="+mj-ea"/>
                <a:cs typeface="+mj-cs"/>
              </a:rPr>
              <a:t> </a:t>
            </a:r>
            <a:r>
              <a:rPr lang="en-US" sz="3600" dirty="0" smtClean="0">
                <a:latin typeface="Vista Sans OT Bold"/>
                <a:ea typeface="+mj-ea"/>
                <a:cs typeface="+mj-cs"/>
              </a:rPr>
              <a:t>User ID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5536" y="4872062"/>
            <a:ext cx="39244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Vista Sans OT Bold"/>
                <a:ea typeface="+mj-ea"/>
                <a:cs typeface="+mj-cs"/>
              </a:rPr>
              <a:t>Рост отклика на</a:t>
            </a:r>
          </a:p>
          <a:p>
            <a:r>
              <a:rPr lang="ru-RU" sz="3200" dirty="0" smtClean="0">
                <a:latin typeface="Vista Sans OT Bold"/>
                <a:ea typeface="+mj-ea"/>
                <a:cs typeface="+mj-cs"/>
              </a:rPr>
              <a:t>рекламу </a:t>
            </a:r>
            <a:r>
              <a:rPr lang="ru-RU" sz="3200" dirty="0" smtClean="0">
                <a:latin typeface="Vista Sans OT Bold"/>
                <a:ea typeface="+mj-ea"/>
                <a:cs typeface="+mj-cs"/>
              </a:rPr>
              <a:t>в </a:t>
            </a:r>
            <a:r>
              <a:rPr lang="ru-RU" sz="3200" dirty="0" smtClean="0">
                <a:latin typeface="Vista Sans OT Bold"/>
                <a:ea typeface="+mj-ea"/>
                <a:cs typeface="+mj-cs"/>
              </a:rPr>
              <a:t>2+ </a:t>
            </a:r>
            <a:r>
              <a:rPr lang="ru-RU" sz="3200" dirty="0" smtClean="0">
                <a:latin typeface="Vista Sans OT Bold"/>
                <a:ea typeface="+mj-ea"/>
                <a:cs typeface="+mj-cs"/>
              </a:rPr>
              <a:t>раза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t="3701" r="19919" b="20542"/>
          <a:stretch>
            <a:fillRect/>
          </a:stretch>
        </p:blipFill>
        <p:spPr bwMode="auto">
          <a:xfrm>
            <a:off x="400132" y="1224596"/>
            <a:ext cx="8343735" cy="5228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51520" y="260648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Кейс «МегаФон»:  рекламная кампания с таргетингом на номера мобильных телефонов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60232" y="3897052"/>
            <a:ext cx="2083635" cy="20162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188" y="1700808"/>
            <a:ext cx="8400280" cy="3451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30832" y="12541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ista Sans OT Bold"/>
                <a:ea typeface="+mj-ea"/>
                <a:cs typeface="+mj-cs"/>
              </a:rPr>
              <a:t>Группы таргетингов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ista Sans OT Bold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43508" y="44624"/>
            <a:ext cx="854455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ista Sans OT Bold"/>
                <a:ea typeface="+mj-ea"/>
                <a:cs typeface="+mj-cs"/>
              </a:rPr>
              <a:t>Таргетинги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ista Sans OT Bold"/>
                <a:ea typeface="+mj-ea"/>
                <a:cs typeface="+mj-cs"/>
              </a:rPr>
              <a:t>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ista Sans OT Bold"/>
                <a:ea typeface="+mj-ea"/>
                <a:cs typeface="+mj-cs"/>
              </a:rPr>
              <a:t>по</a:t>
            </a:r>
            <a:r>
              <a:rPr kumimoji="0" lang="ru-RU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ista Sans OT Bold"/>
                <a:ea typeface="+mj-ea"/>
                <a:cs typeface="+mj-cs"/>
              </a:rPr>
              <a:t> </a:t>
            </a:r>
            <a:r>
              <a:rPr kumimoji="0" lang="ru-RU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ista Sans OT Bold"/>
                <a:ea typeface="+mj-ea"/>
                <a:cs typeface="+mj-cs"/>
              </a:rPr>
              <a:t>точным интересам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ista Sans OT Bold"/>
              <a:ea typeface="+mj-ea"/>
              <a:cs typeface="+mj-cs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51026"/>
            <a:ext cx="8550642" cy="5108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одержимое 3"/>
          <p:cNvSpPr txBox="1">
            <a:spLocks/>
          </p:cNvSpPr>
          <p:nvPr/>
        </p:nvSpPr>
        <p:spPr>
          <a:xfrm>
            <a:off x="275919" y="6167214"/>
            <a:ext cx="8544553" cy="129423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dirty="0" err="1" smtClean="0">
                <a:latin typeface="Vista Sans OT Bold"/>
              </a:rPr>
              <a:t>Таргетирование</a:t>
            </a:r>
            <a:r>
              <a:rPr lang="ru-RU" sz="2000" b="1" dirty="0" smtClean="0">
                <a:latin typeface="Vista Sans OT Bold"/>
              </a:rPr>
              <a:t> на категорию люкс (премиальная аудитория)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ista Sans OT Bold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50825" y="125413"/>
            <a:ext cx="8686660" cy="114300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Vista Sans OT Bold"/>
                <a:sym typeface="Vista Sans OT Medium" charset="0"/>
              </a:rPr>
              <a:t>Таргетинг на конкурентов в поиске</a:t>
            </a:r>
            <a:endParaRPr lang="ru-RU" sz="3200" dirty="0">
              <a:latin typeface="Vista Sans OT Bold"/>
              <a:sym typeface="Vista Sans OT Medium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25025" y="1133745"/>
            <a:ext cx="8892480" cy="5580620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2400" dirty="0" smtClean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ru-RU" sz="2400" dirty="0" smtClean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endParaRPr lang="ru-RU" sz="2400" dirty="0" smtClean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2" name="Picture 2" descr="Facebook Sponsored Results Zyng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4638" y="1133745"/>
            <a:ext cx="6657722" cy="5247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154638" y="4734145"/>
            <a:ext cx="6657722" cy="1647183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54638" y="2996952"/>
            <a:ext cx="1041098" cy="468052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1560</TotalTime>
  <Words>222</Words>
  <Application>Microsoft Office PowerPoint</Application>
  <PresentationFormat>Экран (4:3)</PresentationFormat>
  <Paragraphs>65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Facebook:  возможности таргетингов </vt:lpstr>
      <vt:lpstr>Слайд 2</vt:lpstr>
      <vt:lpstr>Facebook 2013</vt:lpstr>
      <vt:lpstr>Таргетинги</vt:lpstr>
      <vt:lpstr>Таргетинги</vt:lpstr>
      <vt:lpstr>Слайд 6</vt:lpstr>
      <vt:lpstr>Слайд 7</vt:lpstr>
      <vt:lpstr>Слайд 8</vt:lpstr>
      <vt:lpstr>Таргетинг на конкурентов в поиске</vt:lpstr>
      <vt:lpstr>Слайд 10</vt:lpstr>
      <vt:lpstr>Слайд 11</vt:lpstr>
      <vt:lpstr>Слайд 12</vt:lpstr>
      <vt:lpstr>Слайд 13</vt:lpstr>
      <vt:lpstr>Алгоритм работы рекламы</vt:lpstr>
      <vt:lpstr>Как построить медиа - стратегию?</vt:lpstr>
      <vt:lpstr>Слайд 16</vt:lpstr>
      <vt:lpstr>Слайд 17</vt:lpstr>
      <vt:lpstr>Слайд 18</vt:lpstr>
      <vt:lpstr>Слайд 19</vt:lpstr>
      <vt:lpstr>Работа в России</vt:lpstr>
      <vt:lpstr>Слайд 21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Часть 1</dc:title>
  <dc:creator>Наталья</dc:creator>
  <cp:lastModifiedBy>Наталья</cp:lastModifiedBy>
  <cp:revision>84</cp:revision>
  <dcterms:created xsi:type="dcterms:W3CDTF">2012-07-16T18:06:23Z</dcterms:created>
  <dcterms:modified xsi:type="dcterms:W3CDTF">2013-03-21T09:10:11Z</dcterms:modified>
</cp:coreProperties>
</file>