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55" r:id="rId2"/>
    <p:sldId id="616" r:id="rId3"/>
    <p:sldId id="615" r:id="rId4"/>
    <p:sldId id="618" r:id="rId5"/>
    <p:sldId id="619" r:id="rId6"/>
    <p:sldId id="622" r:id="rId7"/>
    <p:sldId id="623" r:id="rId8"/>
    <p:sldId id="620" r:id="rId9"/>
    <p:sldId id="617" r:id="rId10"/>
    <p:sldId id="621" r:id="rId11"/>
    <p:sldId id="626" r:id="rId12"/>
    <p:sldId id="627" r:id="rId13"/>
    <p:sldId id="628" r:id="rId14"/>
    <p:sldId id="629" r:id="rId15"/>
    <p:sldId id="630" r:id="rId16"/>
    <p:sldId id="631" r:id="rId17"/>
    <p:sldId id="633" r:id="rId18"/>
    <p:sldId id="634" r:id="rId19"/>
    <p:sldId id="635" r:id="rId20"/>
    <p:sldId id="636" r:id="rId21"/>
    <p:sldId id="637" r:id="rId22"/>
    <p:sldId id="639" r:id="rId23"/>
    <p:sldId id="640" r:id="rId24"/>
    <p:sldId id="642" r:id="rId25"/>
    <p:sldId id="643" r:id="rId26"/>
    <p:sldId id="645" r:id="rId27"/>
    <p:sldId id="646" r:id="rId28"/>
    <p:sldId id="647" r:id="rId29"/>
    <p:sldId id="644" r:id="rId30"/>
    <p:sldId id="648" r:id="rId31"/>
    <p:sldId id="649" r:id="rId32"/>
    <p:sldId id="650" r:id="rId33"/>
    <p:sldId id="651" r:id="rId34"/>
    <p:sldId id="652" r:id="rId35"/>
    <p:sldId id="653" r:id="rId36"/>
    <p:sldId id="654" r:id="rId37"/>
    <p:sldId id="655" r:id="rId38"/>
    <p:sldId id="656" r:id="rId39"/>
    <p:sldId id="657" r:id="rId40"/>
    <p:sldId id="413" r:id="rId41"/>
    <p:sldId id="365" r:id="rId42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FF"/>
    <a:srgbClr val="0E0A56"/>
    <a:srgbClr val="004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2" autoAdjust="0"/>
    <p:restoredTop sz="95412" autoAdjust="0"/>
  </p:normalViewPr>
  <p:slideViewPr>
    <p:cSldViewPr>
      <p:cViewPr>
        <p:scale>
          <a:sx n="75" d="100"/>
          <a:sy n="75" d="100"/>
        </p:scale>
        <p:origin x="-2658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435" y="-11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662D3-5447-4C18-B5F6-C1483EEAE2D1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2DA45-9F9F-4A90-A804-B0BCF621B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63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A28285-C262-4CA9-B887-15774ADCEEA4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6C7F50-164F-4F72-AD3D-47286C79A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44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33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35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36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37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38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39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40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C61DE-EE22-4A58-A391-D3FC71E6A959}" type="datetime1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F74B-4411-44C7-98D1-5435DA8BD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" name="Рисунок 3" descr="cov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D:\##Mail.Ru\Логотипы\Group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23373"/>
            <a:ext cx="1656184" cy="4577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54"/>
            <a:ext cx="8229600" cy="857248"/>
          </a:xfrm>
        </p:spPr>
        <p:txBody>
          <a:bodyPr/>
          <a:lstStyle>
            <a:lvl1pPr algn="l">
              <a:defRPr sz="29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F1B23-A42B-4AA7-A566-074DD382ECBC}" type="datetime1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45BE-6BC8-4F45-8352-131DE3DD99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CBDC4-F56B-4699-88A2-BE4CF36EFB33}" type="datetime1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42FB-2324-4970-BB78-CBEC2C6B4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1979712" y="0"/>
            <a:ext cx="716428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67544" y="908720"/>
            <a:ext cx="82296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10ADBB-7708-481C-A4CD-A319964677AE}" type="datetime1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B0A4DF-5065-4279-B164-08B17460A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75" name="Picture 3" descr="D:\##Mail.Ru\Логотипы\mail.ru_group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0"/>
            <a:ext cx="1296144" cy="4484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5" r:id="rId2"/>
    <p:sldLayoutId id="2147483680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target.agency@corp.mail.ru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target.finance@corp.mail.ru" TargetMode="External"/><Relationship Id="rId4" Type="http://schemas.openxmlformats.org/officeDocument/2006/relationships/hyperlink" Target="mailto:target.help@corp.mail.ru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1931988" y="4929188"/>
            <a:ext cx="33385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                             </a:t>
            </a: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                             2009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—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 2010</a:t>
            </a:r>
          </a:p>
        </p:txBody>
      </p:sp>
      <p:pic>
        <p:nvPicPr>
          <p:cNvPr id="5123" name="Рисунок 3" descr="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##Mail.Ru\Логотипы\Gro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23373"/>
            <a:ext cx="1656184" cy="457755"/>
          </a:xfrm>
          <a:prstGeom prst="rect">
            <a:avLst/>
          </a:prstGeom>
          <a:noFill/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043608" y="716503"/>
            <a:ext cx="70851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+mn-lt"/>
              </a:rPr>
              <a:t>Для кого работает </a:t>
            </a:r>
            <a:r>
              <a:rPr lang="ru-RU" sz="3600" dirty="0" err="1">
                <a:solidFill>
                  <a:schemeClr val="bg1"/>
                </a:solidFill>
                <a:latin typeface="+mn-lt"/>
              </a:rPr>
              <a:t>таргетированная</a:t>
            </a:r>
            <a:r>
              <a:rPr lang="ru-RU" sz="3600" dirty="0">
                <a:solidFill>
                  <a:schemeClr val="bg1"/>
                </a:solidFill>
                <a:latin typeface="+mn-lt"/>
              </a:rPr>
              <a:t> реклама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?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037623" y="6269250"/>
            <a:ext cx="70851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Кохановский Р.Е., Москва, 201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3</a:t>
            </a:r>
            <a:endParaRPr lang="ru-RU" sz="20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1340768"/>
            <a:ext cx="71287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Итог – рынок телефонов с большой диагональю создан. Интерес к рынку поддерживается рекламными кампаниями не дающими угасать этому спросу. Как правильно поддерживать этот спрос и как </a:t>
            </a: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конвертировать </a:t>
            </a: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его </a:t>
            </a: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в продажи? </a:t>
            </a:r>
          </a:p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Рассмотрим примеры.</a:t>
            </a:r>
          </a:p>
        </p:txBody>
      </p:sp>
    </p:spTree>
    <p:extLst>
      <p:ext uri="{BB962C8B-B14F-4D97-AF65-F5344CB8AC3E}">
        <p14:creationId xmlns:p14="http://schemas.microsoft.com/office/powerpoint/2010/main" val="29669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1340768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Влияет ли бренд на </a:t>
            </a:r>
            <a:r>
              <a:rPr lang="en-US" sz="3200" dirty="0" smtClean="0">
                <a:solidFill>
                  <a:srgbClr val="595959"/>
                </a:solidFill>
                <a:latin typeface="Calibri" pitchFamily="34" charset="0"/>
              </a:rPr>
              <a:t>CTR?</a:t>
            </a:r>
            <a:endParaRPr lang="ru-RU" sz="32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1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403169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025" y="2636912"/>
            <a:ext cx="4131463" cy="193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2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1340768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Влияет ли бренд на </a:t>
            </a:r>
            <a:r>
              <a:rPr lang="en-US" sz="3200" dirty="0" smtClean="0">
                <a:solidFill>
                  <a:srgbClr val="595959"/>
                </a:solidFill>
                <a:latin typeface="Calibri" pitchFamily="34" charset="0"/>
              </a:rPr>
              <a:t>CTR?</a:t>
            </a:r>
            <a:endParaRPr lang="ru-RU" sz="32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1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403169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025" y="2636912"/>
            <a:ext cx="4131463" cy="193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30"/>
          <p:cNvSpPr>
            <a:spLocks/>
          </p:cNvSpPr>
          <p:nvPr/>
        </p:nvSpPr>
        <p:spPr bwMode="auto">
          <a:xfrm>
            <a:off x="4825504" y="479715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0,02%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5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1340768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Влияние бренда в тестовой кампании не выявлено.</a:t>
            </a: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1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403169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025" y="2636912"/>
            <a:ext cx="4131463" cy="193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30"/>
          <p:cNvSpPr>
            <a:spLocks/>
          </p:cNvSpPr>
          <p:nvPr/>
        </p:nvSpPr>
        <p:spPr bwMode="auto">
          <a:xfrm>
            <a:off x="505024" y="479715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0,02%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Содержимое 30"/>
          <p:cNvSpPr>
            <a:spLocks/>
          </p:cNvSpPr>
          <p:nvPr/>
        </p:nvSpPr>
        <p:spPr bwMode="auto">
          <a:xfrm>
            <a:off x="4825504" y="479715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0,02%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1340768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Влияет ли цена на </a:t>
            </a:r>
            <a:r>
              <a:rPr lang="en-US" sz="3200" dirty="0" smtClean="0">
                <a:solidFill>
                  <a:srgbClr val="595959"/>
                </a:solidFill>
                <a:latin typeface="Calibri" pitchFamily="34" charset="0"/>
              </a:rPr>
              <a:t>CTR?</a:t>
            </a:r>
            <a:endParaRPr lang="ru-RU" sz="32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</a:t>
            </a:r>
            <a:r>
              <a:rPr lang="en-US" sz="3600" dirty="0" smtClean="0">
                <a:latin typeface="Calibri" pitchFamily="34" charset="0"/>
              </a:rPr>
              <a:t>2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36912"/>
            <a:ext cx="4104456" cy="187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63" y="2636912"/>
            <a:ext cx="4140733" cy="187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0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1340768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Влияет ли цена на </a:t>
            </a:r>
            <a:r>
              <a:rPr lang="en-US" sz="3200" dirty="0" smtClean="0">
                <a:solidFill>
                  <a:srgbClr val="595959"/>
                </a:solidFill>
                <a:latin typeface="Calibri" pitchFamily="34" charset="0"/>
              </a:rPr>
              <a:t>CTR?</a:t>
            </a:r>
            <a:endParaRPr lang="ru-RU" sz="32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</a:t>
            </a:r>
            <a:r>
              <a:rPr lang="en-US" sz="3600" dirty="0" smtClean="0">
                <a:latin typeface="Calibri" pitchFamily="34" charset="0"/>
              </a:rPr>
              <a:t>2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36912"/>
            <a:ext cx="4104456" cy="187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63" y="2636912"/>
            <a:ext cx="4140733" cy="187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30"/>
          <p:cNvSpPr>
            <a:spLocks/>
          </p:cNvSpPr>
          <p:nvPr/>
        </p:nvSpPr>
        <p:spPr bwMode="auto">
          <a:xfrm>
            <a:off x="505024" y="479715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0,02%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9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1340768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Интересно то, что дешевле</a:t>
            </a: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</a:t>
            </a:r>
            <a:r>
              <a:rPr lang="en-US" sz="3600" dirty="0" smtClean="0">
                <a:latin typeface="Calibri" pitchFamily="34" charset="0"/>
              </a:rPr>
              <a:t>2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36912"/>
            <a:ext cx="4104456" cy="187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63" y="2636912"/>
            <a:ext cx="4140733" cy="187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30"/>
          <p:cNvSpPr>
            <a:spLocks/>
          </p:cNvSpPr>
          <p:nvPr/>
        </p:nvSpPr>
        <p:spPr bwMode="auto">
          <a:xfrm>
            <a:off x="505024" y="479715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0,02%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Содержимое 30"/>
          <p:cNvSpPr>
            <a:spLocks/>
          </p:cNvSpPr>
          <p:nvPr/>
        </p:nvSpPr>
        <p:spPr bwMode="auto">
          <a:xfrm>
            <a:off x="4825504" y="479715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7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1340768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Влияют ли технические характеристики на </a:t>
            </a:r>
            <a:r>
              <a:rPr lang="en-US" sz="3200" dirty="0" smtClean="0">
                <a:solidFill>
                  <a:srgbClr val="595959"/>
                </a:solidFill>
                <a:latin typeface="Calibri" pitchFamily="34" charset="0"/>
              </a:rPr>
              <a:t>CTR?</a:t>
            </a:r>
            <a:endParaRPr lang="ru-RU" sz="32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</a:t>
            </a:r>
            <a:r>
              <a:rPr lang="ru-RU" sz="3600" dirty="0">
                <a:latin typeface="Calibri" pitchFamily="34" charset="0"/>
              </a:rPr>
              <a:t>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744923"/>
            <a:ext cx="3958949" cy="1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2708920"/>
            <a:ext cx="3742208" cy="172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2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1340768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Влияют ли технические характеристики на </a:t>
            </a:r>
            <a:r>
              <a:rPr lang="en-US" sz="3200" dirty="0" smtClean="0">
                <a:solidFill>
                  <a:srgbClr val="595959"/>
                </a:solidFill>
                <a:latin typeface="Calibri" pitchFamily="34" charset="0"/>
              </a:rPr>
              <a:t>CTR?</a:t>
            </a:r>
            <a:endParaRPr lang="ru-RU" sz="32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</a:t>
            </a:r>
            <a:r>
              <a:rPr lang="ru-RU" sz="3600" dirty="0">
                <a:latin typeface="Calibri" pitchFamily="34" charset="0"/>
              </a:rPr>
              <a:t>3</a:t>
            </a:r>
          </a:p>
        </p:txBody>
      </p:sp>
      <p:sp>
        <p:nvSpPr>
          <p:cNvPr id="10" name="Содержимое 30"/>
          <p:cNvSpPr>
            <a:spLocks/>
          </p:cNvSpPr>
          <p:nvPr/>
        </p:nvSpPr>
        <p:spPr bwMode="auto">
          <a:xfrm>
            <a:off x="505024" y="479715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744923"/>
            <a:ext cx="3958949" cy="1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2708920"/>
            <a:ext cx="3742208" cy="172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1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1340768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Влияние технических характеристик в тестовой кампании не прослеживается.</a:t>
            </a: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</a:t>
            </a:r>
            <a:r>
              <a:rPr lang="ru-RU" sz="3600" dirty="0">
                <a:latin typeface="Calibri" pitchFamily="34" charset="0"/>
              </a:rPr>
              <a:t>3</a:t>
            </a:r>
          </a:p>
        </p:txBody>
      </p:sp>
      <p:sp>
        <p:nvSpPr>
          <p:cNvPr id="10" name="Содержимое 30"/>
          <p:cNvSpPr>
            <a:spLocks/>
          </p:cNvSpPr>
          <p:nvPr/>
        </p:nvSpPr>
        <p:spPr bwMode="auto">
          <a:xfrm>
            <a:off x="505024" y="479715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Содержимое 30"/>
          <p:cNvSpPr>
            <a:spLocks/>
          </p:cNvSpPr>
          <p:nvPr/>
        </p:nvSpPr>
        <p:spPr bwMode="auto">
          <a:xfrm>
            <a:off x="4825504" y="479715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744923"/>
            <a:ext cx="3958949" cy="1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2708920"/>
            <a:ext cx="3742208" cy="172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1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600" dirty="0" smtClean="0">
                <a:latin typeface="Calibri" pitchFamily="34" charset="0"/>
              </a:rPr>
              <a:t>AIDA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475656" y="1556792"/>
            <a:ext cx="66247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1896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год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Э.Левис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предлагает модель 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AIDA:</a:t>
            </a:r>
          </a:p>
          <a:p>
            <a:pPr>
              <a:spcBef>
                <a:spcPts val="1000"/>
              </a:spcBef>
            </a:pPr>
            <a:r>
              <a:rPr lang="en-US" sz="4400" dirty="0" smtClean="0">
                <a:solidFill>
                  <a:srgbClr val="595959"/>
                </a:solidFill>
                <a:latin typeface="Calibri" pitchFamily="34" charset="0"/>
              </a:rPr>
              <a:t>A </a:t>
            </a:r>
            <a:r>
              <a:rPr lang="en-US" sz="4400" dirty="0">
                <a:solidFill>
                  <a:srgbClr val="595959"/>
                </a:solidFill>
                <a:latin typeface="Calibri" pitchFamily="34" charset="0"/>
              </a:rPr>
              <a:t>— Attention (</a:t>
            </a:r>
            <a:r>
              <a:rPr lang="ru-RU" sz="4400" dirty="0">
                <a:solidFill>
                  <a:srgbClr val="595959"/>
                </a:solidFill>
                <a:latin typeface="Calibri" pitchFamily="34" charset="0"/>
              </a:rPr>
              <a:t>внимание);</a:t>
            </a:r>
          </a:p>
          <a:p>
            <a:pPr>
              <a:spcBef>
                <a:spcPts val="1000"/>
              </a:spcBef>
            </a:pPr>
            <a:r>
              <a:rPr lang="en-US" sz="4400" dirty="0">
                <a:solidFill>
                  <a:srgbClr val="595959"/>
                </a:solidFill>
                <a:latin typeface="Calibri" pitchFamily="34" charset="0"/>
              </a:rPr>
              <a:t>I — Interest (</a:t>
            </a:r>
            <a:r>
              <a:rPr lang="ru-RU" sz="4400" dirty="0">
                <a:solidFill>
                  <a:srgbClr val="595959"/>
                </a:solidFill>
                <a:latin typeface="Calibri" pitchFamily="34" charset="0"/>
              </a:rPr>
              <a:t>интерес);</a:t>
            </a:r>
          </a:p>
          <a:p>
            <a:pPr>
              <a:spcBef>
                <a:spcPts val="1000"/>
              </a:spcBef>
            </a:pPr>
            <a:r>
              <a:rPr lang="en-US" sz="4400" dirty="0">
                <a:solidFill>
                  <a:srgbClr val="595959"/>
                </a:solidFill>
                <a:latin typeface="Calibri" pitchFamily="34" charset="0"/>
              </a:rPr>
              <a:t>D — </a:t>
            </a:r>
            <a:r>
              <a:rPr lang="en-US" sz="4400" dirty="0" smtClean="0">
                <a:solidFill>
                  <a:srgbClr val="595959"/>
                </a:solidFill>
                <a:latin typeface="Calibri" pitchFamily="34" charset="0"/>
              </a:rPr>
              <a:t>Desire  </a:t>
            </a:r>
            <a:r>
              <a:rPr lang="en-US" sz="4400" dirty="0">
                <a:solidFill>
                  <a:srgbClr val="595959"/>
                </a:solidFill>
                <a:latin typeface="Calibri" pitchFamily="34" charset="0"/>
              </a:rPr>
              <a:t>(</a:t>
            </a:r>
            <a:r>
              <a:rPr lang="ru-RU" sz="4400" dirty="0" smtClean="0">
                <a:solidFill>
                  <a:srgbClr val="595959"/>
                </a:solidFill>
                <a:latin typeface="Calibri" pitchFamily="34" charset="0"/>
              </a:rPr>
              <a:t>желание);</a:t>
            </a:r>
            <a:endParaRPr lang="ru-RU" sz="44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1000"/>
              </a:spcBef>
            </a:pPr>
            <a:r>
              <a:rPr lang="en-US" sz="4400" dirty="0">
                <a:solidFill>
                  <a:srgbClr val="595959"/>
                </a:solidFill>
                <a:latin typeface="Calibri" pitchFamily="34" charset="0"/>
              </a:rPr>
              <a:t>A — Action (</a:t>
            </a:r>
            <a:r>
              <a:rPr lang="ru-RU" sz="4400" dirty="0">
                <a:solidFill>
                  <a:srgbClr val="595959"/>
                </a:solidFill>
                <a:latin typeface="Calibri" pitchFamily="34" charset="0"/>
              </a:rPr>
              <a:t>действие);</a:t>
            </a:r>
            <a:endParaRPr lang="ru-RU" sz="44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1340768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Попробуем привязаться к майским праздникам, повлияет ли это на </a:t>
            </a:r>
            <a:r>
              <a:rPr lang="en-US" sz="3200" dirty="0" smtClean="0">
                <a:solidFill>
                  <a:srgbClr val="595959"/>
                </a:solidFill>
                <a:latin typeface="Calibri" pitchFamily="34" charset="0"/>
              </a:rPr>
              <a:t>CTR?</a:t>
            </a:r>
            <a:endParaRPr lang="ru-RU" sz="32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4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3" y="2780928"/>
            <a:ext cx="4119889" cy="183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36" y="2844439"/>
            <a:ext cx="3888432" cy="177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492" y="4797152"/>
            <a:ext cx="3386484" cy="166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5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1340768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Нет, май это не Новый Год и не 8 марта ;-(</a:t>
            </a: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4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0" name="Содержимое 30"/>
          <p:cNvSpPr>
            <a:spLocks/>
          </p:cNvSpPr>
          <p:nvPr/>
        </p:nvSpPr>
        <p:spPr bwMode="auto">
          <a:xfrm>
            <a:off x="555575" y="5342848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0,01%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3" y="2780928"/>
            <a:ext cx="4119889" cy="183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36" y="2844439"/>
            <a:ext cx="3888432" cy="177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492" y="4797152"/>
            <a:ext cx="3386484" cy="166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6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692696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Может цвет подложки повлияет</a:t>
            </a:r>
            <a:r>
              <a:rPr lang="en-US" sz="3200" dirty="0" smtClean="0">
                <a:solidFill>
                  <a:srgbClr val="595959"/>
                </a:solidFill>
                <a:latin typeface="Calibri" pitchFamily="34" charset="0"/>
              </a:rPr>
              <a:t>?</a:t>
            </a:r>
            <a:endParaRPr lang="ru-RU" sz="32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</a:t>
            </a:r>
            <a:r>
              <a:rPr lang="en-US" sz="3600" dirty="0" smtClean="0">
                <a:latin typeface="Calibri" pitchFamily="34" charset="0"/>
              </a:rPr>
              <a:t>5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3454572" cy="163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47" y="5085184"/>
            <a:ext cx="3392329" cy="16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439011" cy="160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439010" cy="157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13046"/>
            <a:ext cx="3454573" cy="155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9" y="5157192"/>
            <a:ext cx="3477333" cy="15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30"/>
          <p:cNvSpPr>
            <a:spLocks/>
          </p:cNvSpPr>
          <p:nvPr/>
        </p:nvSpPr>
        <p:spPr bwMode="auto">
          <a:xfrm>
            <a:off x="1763688" y="62373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692696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Может цвет подложки повлияет</a:t>
            </a:r>
            <a:r>
              <a:rPr lang="en-US" sz="3200" dirty="0" smtClean="0">
                <a:solidFill>
                  <a:srgbClr val="595959"/>
                </a:solidFill>
                <a:latin typeface="Calibri" pitchFamily="34" charset="0"/>
              </a:rPr>
              <a:t>?</a:t>
            </a:r>
            <a:endParaRPr lang="ru-RU" sz="32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</a:t>
            </a:r>
            <a:r>
              <a:rPr lang="en-US" sz="3600" dirty="0" smtClean="0">
                <a:latin typeface="Calibri" pitchFamily="34" charset="0"/>
              </a:rPr>
              <a:t>5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3454572" cy="163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47" y="5085184"/>
            <a:ext cx="3392329" cy="16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439011" cy="160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439010" cy="157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13046"/>
            <a:ext cx="3454573" cy="155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9" y="5157192"/>
            <a:ext cx="3477333" cy="15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30"/>
          <p:cNvSpPr>
            <a:spLocks/>
          </p:cNvSpPr>
          <p:nvPr/>
        </p:nvSpPr>
        <p:spPr bwMode="auto">
          <a:xfrm>
            <a:off x="1763688" y="62373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Содержимое 30"/>
          <p:cNvSpPr>
            <a:spLocks/>
          </p:cNvSpPr>
          <p:nvPr/>
        </p:nvSpPr>
        <p:spPr bwMode="auto">
          <a:xfrm>
            <a:off x="5761608" y="44371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692696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Может цвет подложки повлияет</a:t>
            </a:r>
            <a:r>
              <a:rPr lang="en-US" sz="3200" dirty="0" smtClean="0">
                <a:solidFill>
                  <a:srgbClr val="595959"/>
                </a:solidFill>
                <a:latin typeface="Calibri" pitchFamily="34" charset="0"/>
              </a:rPr>
              <a:t>?</a:t>
            </a:r>
            <a:endParaRPr lang="ru-RU" sz="32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</a:t>
            </a:r>
            <a:r>
              <a:rPr lang="en-US" sz="3600" dirty="0" smtClean="0">
                <a:latin typeface="Calibri" pitchFamily="34" charset="0"/>
              </a:rPr>
              <a:t>5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3454572" cy="163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47" y="5085184"/>
            <a:ext cx="3392329" cy="16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439011" cy="160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439010" cy="157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13046"/>
            <a:ext cx="3454573" cy="155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9" y="5157192"/>
            <a:ext cx="3477333" cy="15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30"/>
          <p:cNvSpPr>
            <a:spLocks/>
          </p:cNvSpPr>
          <p:nvPr/>
        </p:nvSpPr>
        <p:spPr bwMode="auto">
          <a:xfrm>
            <a:off x="1763688" y="62373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Содержимое 30"/>
          <p:cNvSpPr>
            <a:spLocks/>
          </p:cNvSpPr>
          <p:nvPr/>
        </p:nvSpPr>
        <p:spPr bwMode="auto">
          <a:xfrm>
            <a:off x="1763688" y="44371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Содержимое 30"/>
          <p:cNvSpPr>
            <a:spLocks/>
          </p:cNvSpPr>
          <p:nvPr/>
        </p:nvSpPr>
        <p:spPr bwMode="auto">
          <a:xfrm>
            <a:off x="5761608" y="44371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692696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Может цвет подложки повлияет</a:t>
            </a:r>
            <a:r>
              <a:rPr lang="en-US" sz="3200" dirty="0" smtClean="0">
                <a:solidFill>
                  <a:srgbClr val="595959"/>
                </a:solidFill>
                <a:latin typeface="Calibri" pitchFamily="34" charset="0"/>
              </a:rPr>
              <a:t>?</a:t>
            </a:r>
            <a:endParaRPr lang="ru-RU" sz="32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</a:t>
            </a:r>
            <a:r>
              <a:rPr lang="en-US" sz="3600" dirty="0" smtClean="0">
                <a:latin typeface="Calibri" pitchFamily="34" charset="0"/>
              </a:rPr>
              <a:t>5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3454572" cy="163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47" y="5085184"/>
            <a:ext cx="3392329" cy="16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439011" cy="160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439010" cy="157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13046"/>
            <a:ext cx="3454573" cy="155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9" y="5157192"/>
            <a:ext cx="3477333" cy="15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30"/>
          <p:cNvSpPr>
            <a:spLocks/>
          </p:cNvSpPr>
          <p:nvPr/>
        </p:nvSpPr>
        <p:spPr bwMode="auto">
          <a:xfrm>
            <a:off x="1763688" y="62373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Содержимое 30"/>
          <p:cNvSpPr>
            <a:spLocks/>
          </p:cNvSpPr>
          <p:nvPr/>
        </p:nvSpPr>
        <p:spPr bwMode="auto">
          <a:xfrm>
            <a:off x="1763688" y="44371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Содержимое 30"/>
          <p:cNvSpPr>
            <a:spLocks/>
          </p:cNvSpPr>
          <p:nvPr/>
        </p:nvSpPr>
        <p:spPr bwMode="auto">
          <a:xfrm>
            <a:off x="5761608" y="62373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Содержимое 30"/>
          <p:cNvSpPr>
            <a:spLocks/>
          </p:cNvSpPr>
          <p:nvPr/>
        </p:nvSpPr>
        <p:spPr bwMode="auto">
          <a:xfrm>
            <a:off x="5761608" y="44371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692696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Может цвет подложки повлияет</a:t>
            </a:r>
            <a:r>
              <a:rPr lang="en-US" sz="3200" dirty="0" smtClean="0">
                <a:solidFill>
                  <a:srgbClr val="595959"/>
                </a:solidFill>
                <a:latin typeface="Calibri" pitchFamily="34" charset="0"/>
              </a:rPr>
              <a:t>?</a:t>
            </a:r>
            <a:endParaRPr lang="ru-RU" sz="32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</a:t>
            </a:r>
            <a:r>
              <a:rPr lang="en-US" sz="3600" dirty="0" smtClean="0">
                <a:latin typeface="Calibri" pitchFamily="34" charset="0"/>
              </a:rPr>
              <a:t>5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3454572" cy="163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47" y="5085184"/>
            <a:ext cx="3392329" cy="16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439011" cy="160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439010" cy="157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13046"/>
            <a:ext cx="3454573" cy="155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9" y="5157192"/>
            <a:ext cx="3477333" cy="15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30"/>
          <p:cNvSpPr>
            <a:spLocks/>
          </p:cNvSpPr>
          <p:nvPr/>
        </p:nvSpPr>
        <p:spPr bwMode="auto">
          <a:xfrm>
            <a:off x="1763688" y="62373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Содержимое 30"/>
          <p:cNvSpPr>
            <a:spLocks/>
          </p:cNvSpPr>
          <p:nvPr/>
        </p:nvSpPr>
        <p:spPr bwMode="auto">
          <a:xfrm>
            <a:off x="1763688" y="26369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Содержимое 30"/>
          <p:cNvSpPr>
            <a:spLocks/>
          </p:cNvSpPr>
          <p:nvPr/>
        </p:nvSpPr>
        <p:spPr bwMode="auto">
          <a:xfrm>
            <a:off x="1763688" y="44371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Содержимое 30"/>
          <p:cNvSpPr>
            <a:spLocks/>
          </p:cNvSpPr>
          <p:nvPr/>
        </p:nvSpPr>
        <p:spPr bwMode="auto">
          <a:xfrm>
            <a:off x="5761608" y="62373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Содержимое 30"/>
          <p:cNvSpPr>
            <a:spLocks/>
          </p:cNvSpPr>
          <p:nvPr/>
        </p:nvSpPr>
        <p:spPr bwMode="auto">
          <a:xfrm>
            <a:off x="5761608" y="44371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692696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Может цвет подложки повлияет</a:t>
            </a:r>
            <a:r>
              <a:rPr lang="en-US" sz="3200" dirty="0" smtClean="0">
                <a:solidFill>
                  <a:srgbClr val="595959"/>
                </a:solidFill>
                <a:latin typeface="Calibri" pitchFamily="34" charset="0"/>
              </a:rPr>
              <a:t>?</a:t>
            </a:r>
            <a:endParaRPr lang="ru-RU" sz="32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</a:t>
            </a:r>
            <a:r>
              <a:rPr lang="en-US" sz="3600" dirty="0" smtClean="0">
                <a:latin typeface="Calibri" pitchFamily="34" charset="0"/>
              </a:rPr>
              <a:t>5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3454572" cy="163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47" y="5085184"/>
            <a:ext cx="3392329" cy="16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439011" cy="160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439010" cy="157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13046"/>
            <a:ext cx="3454573" cy="155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9" y="5157192"/>
            <a:ext cx="3477333" cy="15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30"/>
          <p:cNvSpPr>
            <a:spLocks/>
          </p:cNvSpPr>
          <p:nvPr/>
        </p:nvSpPr>
        <p:spPr bwMode="auto">
          <a:xfrm>
            <a:off x="1763688" y="62373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Содержимое 30"/>
          <p:cNvSpPr>
            <a:spLocks/>
          </p:cNvSpPr>
          <p:nvPr/>
        </p:nvSpPr>
        <p:spPr bwMode="auto">
          <a:xfrm>
            <a:off x="1763688" y="26369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Содержимое 30"/>
          <p:cNvSpPr>
            <a:spLocks/>
          </p:cNvSpPr>
          <p:nvPr/>
        </p:nvSpPr>
        <p:spPr bwMode="auto">
          <a:xfrm>
            <a:off x="1763688" y="44371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Содержимое 30"/>
          <p:cNvSpPr>
            <a:spLocks/>
          </p:cNvSpPr>
          <p:nvPr/>
        </p:nvSpPr>
        <p:spPr bwMode="auto">
          <a:xfrm>
            <a:off x="5761608" y="62373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Содержимое 30"/>
          <p:cNvSpPr>
            <a:spLocks/>
          </p:cNvSpPr>
          <p:nvPr/>
        </p:nvSpPr>
        <p:spPr bwMode="auto">
          <a:xfrm>
            <a:off x="5761608" y="26369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Содержимое 30"/>
          <p:cNvSpPr>
            <a:spLocks/>
          </p:cNvSpPr>
          <p:nvPr/>
        </p:nvSpPr>
        <p:spPr bwMode="auto">
          <a:xfrm>
            <a:off x="5761608" y="44371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692696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Можно улучшить </a:t>
            </a:r>
            <a:r>
              <a:rPr lang="en-US" sz="3200" dirty="0" smtClean="0">
                <a:solidFill>
                  <a:srgbClr val="595959"/>
                </a:solidFill>
                <a:latin typeface="Calibri" pitchFamily="34" charset="0"/>
              </a:rPr>
              <a:t>CTR </a:t>
            </a: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цветом, можно!</a:t>
            </a: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</a:t>
            </a:r>
            <a:r>
              <a:rPr lang="en-US" sz="3600" dirty="0" smtClean="0">
                <a:latin typeface="Calibri" pitchFamily="34" charset="0"/>
              </a:rPr>
              <a:t>5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3454572" cy="163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47" y="5085184"/>
            <a:ext cx="3392329" cy="16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439011" cy="160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439010" cy="157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13046"/>
            <a:ext cx="3454573" cy="155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9" y="5157192"/>
            <a:ext cx="3477333" cy="15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30"/>
          <p:cNvSpPr>
            <a:spLocks/>
          </p:cNvSpPr>
          <p:nvPr/>
        </p:nvSpPr>
        <p:spPr bwMode="auto">
          <a:xfrm>
            <a:off x="1763688" y="62373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Содержимое 30"/>
          <p:cNvSpPr>
            <a:spLocks/>
          </p:cNvSpPr>
          <p:nvPr/>
        </p:nvSpPr>
        <p:spPr bwMode="auto">
          <a:xfrm>
            <a:off x="1763688" y="26369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Содержимое 30"/>
          <p:cNvSpPr>
            <a:spLocks/>
          </p:cNvSpPr>
          <p:nvPr/>
        </p:nvSpPr>
        <p:spPr bwMode="auto">
          <a:xfrm>
            <a:off x="1763688" y="44371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Содержимое 30"/>
          <p:cNvSpPr>
            <a:spLocks/>
          </p:cNvSpPr>
          <p:nvPr/>
        </p:nvSpPr>
        <p:spPr bwMode="auto">
          <a:xfrm>
            <a:off x="5761608" y="62373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Содержимое 30"/>
          <p:cNvSpPr>
            <a:spLocks/>
          </p:cNvSpPr>
          <p:nvPr/>
        </p:nvSpPr>
        <p:spPr bwMode="auto">
          <a:xfrm>
            <a:off x="5761608" y="26369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Содержимое 30"/>
          <p:cNvSpPr>
            <a:spLocks/>
          </p:cNvSpPr>
          <p:nvPr/>
        </p:nvSpPr>
        <p:spPr bwMode="auto">
          <a:xfrm>
            <a:off x="5761608" y="44371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187180" y="1349274"/>
            <a:ext cx="4129236" cy="1825601"/>
          </a:xfrm>
          <a:prstGeom prst="rect">
            <a:avLst/>
          </a:prstGeom>
          <a:noFill/>
          <a:ln w="92075" cmpd="sng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692696"/>
            <a:ext cx="786157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Подключаем ремаркетинг на посетителей раздела «сотовые телефоны»</a:t>
            </a: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</a:t>
            </a:r>
            <a:r>
              <a:rPr lang="ru-RU" sz="3600" dirty="0">
                <a:latin typeface="Calibri" pitchFamily="34" charset="0"/>
              </a:rPr>
              <a:t>6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4665567" cy="49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 bwMode="auto">
          <a:xfrm>
            <a:off x="2699792" y="3573016"/>
            <a:ext cx="1872208" cy="321939"/>
          </a:xfrm>
          <a:prstGeom prst="rect">
            <a:avLst/>
          </a:prstGeom>
          <a:noFill/>
          <a:ln w="44450" cmpd="sng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Типы рекламы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619672" y="2996952"/>
            <a:ext cx="66247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400" dirty="0">
                <a:solidFill>
                  <a:srgbClr val="595959"/>
                </a:solidFill>
                <a:latin typeface="Calibri" pitchFamily="34" charset="0"/>
              </a:rPr>
              <a:t>A — Attention (</a:t>
            </a: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внимание);</a:t>
            </a:r>
          </a:p>
          <a:p>
            <a:pPr>
              <a:spcBef>
                <a:spcPts val="1000"/>
              </a:spcBef>
            </a:pPr>
            <a:r>
              <a:rPr lang="en-US" sz="2400" dirty="0">
                <a:solidFill>
                  <a:srgbClr val="595959"/>
                </a:solidFill>
                <a:latin typeface="Calibri" pitchFamily="34" charset="0"/>
              </a:rPr>
              <a:t>I — Interest (</a:t>
            </a: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интерес);</a:t>
            </a:r>
          </a:p>
          <a:p>
            <a:pPr>
              <a:spcBef>
                <a:spcPts val="1000"/>
              </a:spcBef>
            </a:pPr>
            <a:r>
              <a:rPr lang="en-US" sz="2400" dirty="0">
                <a:solidFill>
                  <a:srgbClr val="595959"/>
                </a:solidFill>
                <a:latin typeface="Calibri" pitchFamily="34" charset="0"/>
              </a:rPr>
              <a:t>D — Desire (</a:t>
            </a: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желание);</a:t>
            </a:r>
          </a:p>
          <a:p>
            <a:pPr>
              <a:spcBef>
                <a:spcPts val="1000"/>
              </a:spcBef>
            </a:pPr>
            <a:r>
              <a:rPr lang="en-US" sz="2400" dirty="0">
                <a:solidFill>
                  <a:srgbClr val="595959"/>
                </a:solidFill>
                <a:latin typeface="Calibri" pitchFamily="34" charset="0"/>
              </a:rPr>
              <a:t>A — Action (</a:t>
            </a: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действие);</a:t>
            </a: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93762"/>
              </p:ext>
            </p:extLst>
          </p:nvPr>
        </p:nvGraphicFramePr>
        <p:xfrm>
          <a:off x="683568" y="1397000"/>
          <a:ext cx="813690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Медийная</a:t>
                      </a:r>
                      <a:r>
                        <a:rPr lang="ru-RU" dirty="0" smtClean="0"/>
                        <a:t> реклама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Таргетированные</a:t>
                      </a:r>
                      <a:r>
                        <a:rPr lang="ru-RU" dirty="0" smtClean="0"/>
                        <a:t> объявления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Контекст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Формирование спроса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Отчасти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Поддержание спроса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существующим спросом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Да, преимущественно популярные товары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Да, преимущественно популярные товары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Да, любые товары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Побуждение к</a:t>
                      </a:r>
                      <a:r>
                        <a:rPr lang="ru-RU" baseline="0" dirty="0" smtClean="0"/>
                        <a:t> действию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Да, особенно</a:t>
                      </a:r>
                      <a:r>
                        <a:rPr lang="ru-RU" baseline="0" dirty="0" smtClean="0"/>
                        <a:t> по акциям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Да, особенно</a:t>
                      </a:r>
                      <a:r>
                        <a:rPr lang="ru-RU" baseline="0" dirty="0" smtClean="0"/>
                        <a:t> по акциям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1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1340768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Включаем показы самых успешных баннеров</a:t>
            </a: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6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40" y="2744923"/>
            <a:ext cx="4140733" cy="187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425417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3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1340768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Включаем показы самых успешных баннеров</a:t>
            </a: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6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2" name="Содержимое 30"/>
          <p:cNvSpPr>
            <a:spLocks/>
          </p:cNvSpPr>
          <p:nvPr/>
        </p:nvSpPr>
        <p:spPr bwMode="auto">
          <a:xfrm>
            <a:off x="4825504" y="479715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40" y="2744923"/>
            <a:ext cx="4140733" cy="187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425417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8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1340768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Включаем показы самых успешных баннеров</a:t>
            </a: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6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0" name="Содержимое 30"/>
          <p:cNvSpPr>
            <a:spLocks/>
          </p:cNvSpPr>
          <p:nvPr/>
        </p:nvSpPr>
        <p:spPr bwMode="auto">
          <a:xfrm>
            <a:off x="505024" y="479715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Содержимое 30"/>
          <p:cNvSpPr>
            <a:spLocks/>
          </p:cNvSpPr>
          <p:nvPr/>
        </p:nvSpPr>
        <p:spPr bwMode="auto">
          <a:xfrm>
            <a:off x="4825504" y="479715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40" y="2744923"/>
            <a:ext cx="4140733" cy="187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425417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9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ejurka.ru/wp-content/uploads/2012/10/men_women_symbols-590x4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66" y="1988840"/>
            <a:ext cx="56197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1340768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Анализируем реакцию </a:t>
            </a:r>
            <a:r>
              <a:rPr lang="ru-RU" sz="3200" dirty="0" err="1" smtClean="0">
                <a:solidFill>
                  <a:srgbClr val="595959"/>
                </a:solidFill>
                <a:latin typeface="Calibri" pitchFamily="34" charset="0"/>
              </a:rPr>
              <a:t>соц.дем</a:t>
            </a: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 аудитории</a:t>
            </a: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7</a:t>
            </a:r>
            <a:endParaRPr lang="ru-RU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ejurka.ru/wp-content/uploads/2012/10/men_women_symbols-590x4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66" y="1988840"/>
            <a:ext cx="56197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1340768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Анализируем реакцию </a:t>
            </a:r>
            <a:r>
              <a:rPr lang="ru-RU" sz="3200" dirty="0" err="1" smtClean="0">
                <a:solidFill>
                  <a:srgbClr val="595959"/>
                </a:solidFill>
                <a:latin typeface="Calibri" pitchFamily="34" charset="0"/>
              </a:rPr>
              <a:t>соц.дем</a:t>
            </a: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 аудитории</a:t>
            </a: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7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0" name="Содержимое 30"/>
          <p:cNvSpPr>
            <a:spLocks/>
          </p:cNvSpPr>
          <p:nvPr/>
        </p:nvSpPr>
        <p:spPr bwMode="auto">
          <a:xfrm>
            <a:off x="2483768" y="57769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10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ejurka.ru/wp-content/uploads/2012/10/men_women_symbols-590x4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66" y="1988840"/>
            <a:ext cx="56197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1340768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Анализируем реакцию </a:t>
            </a:r>
            <a:r>
              <a:rPr lang="ru-RU" sz="3200" dirty="0" err="1" smtClean="0">
                <a:solidFill>
                  <a:srgbClr val="595959"/>
                </a:solidFill>
                <a:latin typeface="Calibri" pitchFamily="34" charset="0"/>
              </a:rPr>
              <a:t>соц.дем</a:t>
            </a: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 аудитории</a:t>
            </a: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7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0" name="Содержимое 30"/>
          <p:cNvSpPr>
            <a:spLocks/>
          </p:cNvSpPr>
          <p:nvPr/>
        </p:nvSpPr>
        <p:spPr bwMode="auto">
          <a:xfrm>
            <a:off x="2483768" y="5776912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10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Содержимое 30"/>
          <p:cNvSpPr>
            <a:spLocks/>
          </p:cNvSpPr>
          <p:nvPr/>
        </p:nvSpPr>
        <p:spPr bwMode="auto">
          <a:xfrm>
            <a:off x="4432300" y="5771778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0,0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1340768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err="1" smtClean="0">
                <a:solidFill>
                  <a:srgbClr val="595959"/>
                </a:solidFill>
                <a:latin typeface="Calibri" pitchFamily="34" charset="0"/>
              </a:rPr>
              <a:t>Ремаркетинговая</a:t>
            </a: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 кампания отключаем женщин, оставляем один баннер</a:t>
            </a: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8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78584"/>
            <a:ext cx="425417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7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1340768"/>
            <a:ext cx="7128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dirty="0" err="1" smtClean="0">
                <a:solidFill>
                  <a:srgbClr val="595959"/>
                </a:solidFill>
                <a:latin typeface="Calibri" pitchFamily="34" charset="0"/>
              </a:rPr>
              <a:t>Ремаркетинговая</a:t>
            </a: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 кампания отключаем женщин, оставляем один баннер</a:t>
            </a: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Этап 8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0" name="Содержимое 30"/>
          <p:cNvSpPr>
            <a:spLocks/>
          </p:cNvSpPr>
          <p:nvPr/>
        </p:nvSpPr>
        <p:spPr bwMode="auto">
          <a:xfrm>
            <a:off x="3241328" y="5094684"/>
            <a:ext cx="2410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CTR = 0,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10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78584"/>
            <a:ext cx="425417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30"/>
          <p:cNvSpPr>
            <a:spLocks/>
          </p:cNvSpPr>
          <p:nvPr/>
        </p:nvSpPr>
        <p:spPr bwMode="auto">
          <a:xfrm>
            <a:off x="1340024" y="5949280"/>
            <a:ext cx="71287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200" b="1" dirty="0" smtClean="0">
                <a:solidFill>
                  <a:srgbClr val="595959"/>
                </a:solidFill>
                <a:latin typeface="Calibri" pitchFamily="34" charset="0"/>
              </a:rPr>
              <a:t>Итоговое повышение </a:t>
            </a:r>
            <a:r>
              <a:rPr lang="en-US" sz="3200" b="1" dirty="0" smtClean="0">
                <a:solidFill>
                  <a:srgbClr val="595959"/>
                </a:solidFill>
                <a:latin typeface="Calibri" pitchFamily="34" charset="0"/>
              </a:rPr>
              <a:t>CTR = 3-5 </a:t>
            </a:r>
            <a:r>
              <a:rPr lang="ru-RU" sz="3200" b="1" dirty="0" smtClean="0">
                <a:solidFill>
                  <a:srgbClr val="595959"/>
                </a:solidFill>
                <a:latin typeface="Calibri" pitchFamily="34" charset="0"/>
              </a:rPr>
              <a:t>раз!</a:t>
            </a:r>
          </a:p>
        </p:txBody>
      </p:sp>
    </p:spTree>
    <p:extLst>
      <p:ext uri="{BB962C8B-B14F-4D97-AF65-F5344CB8AC3E}">
        <p14:creationId xmlns:p14="http://schemas.microsoft.com/office/powerpoint/2010/main" val="34288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1772816"/>
            <a:ext cx="71287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1000"/>
              </a:spcBef>
              <a:buFontTx/>
              <a:buChar char="-"/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Для популярных, «народных» товаров и услуг на пике информационного спроса (в сезон)</a:t>
            </a:r>
          </a:p>
          <a:p>
            <a:pPr marL="457200" indent="-457200">
              <a:spcBef>
                <a:spcPts val="1000"/>
              </a:spcBef>
              <a:buFontTx/>
              <a:buChar char="-"/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Для тех, кто не устаёт экспериментировать, старается «нащупать» свою аудиторию</a:t>
            </a:r>
          </a:p>
          <a:p>
            <a:pPr marL="457200" indent="-457200">
              <a:spcBef>
                <a:spcPts val="1000"/>
              </a:spcBef>
              <a:buFontTx/>
              <a:buChar char="-"/>
            </a:pPr>
            <a:endParaRPr lang="ru-RU" sz="32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Так для кого работает </a:t>
            </a:r>
            <a:r>
              <a:rPr lang="ru-RU" sz="3600" dirty="0" err="1" smtClean="0">
                <a:latin typeface="Calibri" pitchFamily="34" charset="0"/>
              </a:rPr>
              <a:t>таргетированная</a:t>
            </a:r>
            <a:r>
              <a:rPr lang="ru-RU" sz="3600" dirty="0" smtClean="0">
                <a:latin typeface="Calibri" pitchFamily="34" charset="0"/>
              </a:rPr>
              <a:t> реклама?</a:t>
            </a:r>
            <a:endParaRPr lang="ru-RU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7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187624" y="1124744"/>
            <a:ext cx="712879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1000"/>
              </a:spcBef>
              <a:buFontTx/>
              <a:buChar char="-"/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Банковские кредиты</a:t>
            </a:r>
            <a:endParaRPr lang="en-US" sz="32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457200" indent="-457200">
              <a:spcBef>
                <a:spcPts val="1000"/>
              </a:spcBef>
              <a:buFontTx/>
              <a:buChar char="-"/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Мобильные телефоны и планшеты</a:t>
            </a:r>
          </a:p>
          <a:p>
            <a:pPr marL="457200" indent="-457200">
              <a:spcBef>
                <a:spcPts val="1000"/>
              </a:spcBef>
              <a:buFontTx/>
              <a:buChar char="-"/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Одежда (особенно стоимостью до 1000 рублей)</a:t>
            </a:r>
          </a:p>
          <a:p>
            <a:pPr marL="457200" indent="-457200">
              <a:spcBef>
                <a:spcPts val="1000"/>
              </a:spcBef>
              <a:buFontTx/>
              <a:buChar char="-"/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Автомобили нижнего ценового сегмента</a:t>
            </a:r>
          </a:p>
          <a:p>
            <a:pPr marL="457200" indent="-457200">
              <a:spcBef>
                <a:spcPts val="1000"/>
              </a:spcBef>
              <a:buFontTx/>
              <a:buChar char="-"/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Информационные, обучающие услуги и сервисы (курсы английского на </a:t>
            </a:r>
            <a:r>
              <a:rPr lang="en-US" sz="3200" dirty="0" smtClean="0">
                <a:solidFill>
                  <a:srgbClr val="595959"/>
                </a:solidFill>
                <a:latin typeface="Calibri" pitchFamily="34" charset="0"/>
              </a:rPr>
              <a:t>CD)</a:t>
            </a:r>
          </a:p>
          <a:p>
            <a:pPr marL="457200" indent="-457200">
              <a:spcBef>
                <a:spcPts val="1000"/>
              </a:spcBef>
              <a:buFontTx/>
              <a:buChar char="-"/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</a:rPr>
              <a:t>и многое другое!</a:t>
            </a:r>
            <a:endParaRPr lang="en-US" sz="32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457200" indent="-457200">
              <a:spcBef>
                <a:spcPts val="1000"/>
              </a:spcBef>
              <a:buFontTx/>
              <a:buChar char="-"/>
            </a:pPr>
            <a:endParaRPr lang="ru-RU" sz="32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457200" indent="-457200">
              <a:spcBef>
                <a:spcPts val="1000"/>
              </a:spcBef>
              <a:buFontTx/>
              <a:buChar char="-"/>
            </a:pPr>
            <a:endParaRPr lang="ru-RU" sz="32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457200" indent="-457200">
              <a:spcBef>
                <a:spcPts val="1000"/>
              </a:spcBef>
              <a:buFontTx/>
              <a:buChar char="-"/>
            </a:pPr>
            <a:endParaRPr lang="ru-RU" sz="32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91680" y="121196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Кто же это?</a:t>
            </a:r>
            <a:endParaRPr lang="ru-RU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600" dirty="0" smtClean="0">
                <a:latin typeface="Calibri" pitchFamily="34" charset="0"/>
              </a:rPr>
              <a:t>Samsung Galaxy Note II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1026" name="Picture 2" descr="http://www.mmicenter.ru/media/uploads/pictures/samsung_2080_1346293003_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9" t="639" r="4802" b="4260"/>
          <a:stretch/>
        </p:blipFill>
        <p:spPr bwMode="auto">
          <a:xfrm>
            <a:off x="2195736" y="837360"/>
            <a:ext cx="5112000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9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Контактная информация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8" name="Содержимое 30"/>
          <p:cNvSpPr>
            <a:spLocks/>
          </p:cNvSpPr>
          <p:nvPr/>
        </p:nvSpPr>
        <p:spPr bwMode="auto">
          <a:xfrm>
            <a:off x="899592" y="1464982"/>
            <a:ext cx="7704856" cy="479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2913" indent="-442913">
              <a:spcBef>
                <a:spcPts val="60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Горячая линия для агентств: 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  <a:hlinkClick r:id="rId3"/>
              </a:rPr>
              <a:t>target.agency@corp.mail.ru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endParaRPr lang="ru-RU" sz="28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442913" indent="-442913">
              <a:spcBef>
                <a:spcPts val="120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Служба поддержки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и </a:t>
            </a:r>
            <a:r>
              <a:rPr lang="ru-RU" sz="2800" dirty="0" err="1" smtClean="0">
                <a:solidFill>
                  <a:srgbClr val="595959"/>
                </a:solidFill>
                <a:latin typeface="Calibri" pitchFamily="34" charset="0"/>
              </a:rPr>
              <a:t>модерации</a:t>
            </a: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: 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  <a:hlinkClick r:id="rId4"/>
              </a:rPr>
              <a:t>target.help@corp.mail.ru</a:t>
            </a:r>
            <a:endParaRPr lang="en-US" sz="28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442913" indent="-442913">
              <a:spcBef>
                <a:spcPts val="120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Финансовые вопросы (заключение договоров, оплата счетов и т.п.): 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  <a:hlinkClick r:id="rId5"/>
              </a:rPr>
              <a:t>target.finance@corp.mail.ru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endParaRPr lang="ru-RU" sz="28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1931988" y="4929188"/>
            <a:ext cx="33385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                             </a:t>
            </a: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                             2009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—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 2010</a:t>
            </a:r>
          </a:p>
        </p:txBody>
      </p:sp>
      <p:pic>
        <p:nvPicPr>
          <p:cNvPr id="5123" name="Рисунок 3" descr="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##Mail.Ru\Логотипы\Gro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23373"/>
            <a:ext cx="1656184" cy="457755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9632" y="4149080"/>
            <a:ext cx="696218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sz="20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28596" y="915568"/>
            <a:ext cx="8229600" cy="85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Вопросы?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600" dirty="0" smtClean="0">
                <a:latin typeface="Calibri" pitchFamily="34" charset="0"/>
              </a:rPr>
              <a:t>Samsung Galaxy Note II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5" name="Содержимое 30"/>
          <p:cNvSpPr>
            <a:spLocks/>
          </p:cNvSpPr>
          <p:nvPr/>
        </p:nvSpPr>
        <p:spPr bwMode="auto">
          <a:xfrm>
            <a:off x="5796136" y="6453336"/>
            <a:ext cx="32403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Статистика поисковых запросов </a:t>
            </a:r>
            <a:r>
              <a:rPr lang="en-US" sz="1100" dirty="0" smtClean="0">
                <a:solidFill>
                  <a:srgbClr val="595959"/>
                </a:solidFill>
                <a:latin typeface="Calibri" pitchFamily="34" charset="0"/>
              </a:rPr>
              <a:t>wordstat.yandex.ru</a:t>
            </a:r>
            <a:endParaRPr lang="ru-RU" sz="11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7" name="Содержимое 30"/>
          <p:cNvSpPr>
            <a:spLocks/>
          </p:cNvSpPr>
          <p:nvPr/>
        </p:nvSpPr>
        <p:spPr bwMode="auto">
          <a:xfrm>
            <a:off x="149300" y="1569492"/>
            <a:ext cx="66247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Поисковый запрос: «</a:t>
            </a:r>
            <a:r>
              <a:rPr lang="en-US" sz="2400" dirty="0">
                <a:solidFill>
                  <a:srgbClr val="595959"/>
                </a:solidFill>
                <a:latin typeface="Calibri" pitchFamily="34" charset="0"/>
              </a:rPr>
              <a:t>S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amsung Note </a:t>
            </a:r>
            <a:r>
              <a:rPr lang="en-US" sz="2400" dirty="0">
                <a:solidFill>
                  <a:srgbClr val="595959"/>
                </a:solidFill>
                <a:latin typeface="Calibri" pitchFamily="34" charset="0"/>
              </a:rPr>
              <a:t>2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4" y="2078570"/>
            <a:ext cx="8931052" cy="307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6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600" dirty="0" smtClean="0">
                <a:latin typeface="Calibri" pitchFamily="34" charset="0"/>
              </a:rPr>
              <a:t>Samsung Galaxy Note II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5126" name="Picture 6" descr="http://www.wired.com/geekmom/wp-content/uploads/2012/11/note2s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8177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600" dirty="0" smtClean="0">
                <a:latin typeface="Calibri" pitchFamily="34" charset="0"/>
              </a:rPr>
              <a:t>Samsung Galaxy Note II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5122" name="Picture 2" descr="http://www.zdnet.com/i/story/60/01/066645/zdnet-samsung-galaxy-note-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2" y="908720"/>
            <a:ext cx="4032448" cy="259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1.bp.blogspot.com/-7Wh4VjIUGRw/UKmWZDIq9-I/AAAAAAAA4So/h0pepwLpo9I/s1600/Samsung+NoteII+billbo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60848"/>
            <a:ext cx="2542001" cy="33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technologytimesng.com/news/wp-content/uploads/2012/11/samsung-launch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1" y="4221088"/>
            <a:ext cx="4712781" cy="24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cdn03.cdn.justjared.com/wp-content/uploads/2012/10/whiteley-samsungg/rosie-huntington-whiteley-samsung-galaxy-launch-party-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595" y="980872"/>
            <a:ext cx="2818908" cy="422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media.npr.org/assets/img/2012/08/27/south_korea_samsung_apple_13239381_sq-945bacc05afdca725574b2bdca097761204978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09020"/>
            <a:ext cx="3196968" cy="319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2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600" dirty="0" smtClean="0">
                <a:latin typeface="Calibri" pitchFamily="34" charset="0"/>
              </a:rPr>
              <a:t>Samsung Galaxy Note II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21889"/>
          <a:stretch/>
        </p:blipFill>
        <p:spPr bwMode="auto">
          <a:xfrm>
            <a:off x="646212" y="1040660"/>
            <a:ext cx="7818437" cy="56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 bwMode="auto">
          <a:xfrm>
            <a:off x="1763688" y="2708920"/>
            <a:ext cx="2791742" cy="36004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0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600" dirty="0" smtClean="0">
                <a:latin typeface="Calibri" pitchFamily="34" charset="0"/>
              </a:rPr>
              <a:t>Samsung Galaxy Note II </a:t>
            </a:r>
            <a:r>
              <a:rPr lang="ru-RU" sz="3600" dirty="0" smtClean="0">
                <a:latin typeface="Calibri" pitchFamily="34" charset="0"/>
              </a:rPr>
              <a:t>и клоны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475656" y="908720"/>
            <a:ext cx="66247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Созданный спрос ринулись поддерживать другие производители</a:t>
            </a:r>
          </a:p>
        </p:txBody>
      </p:sp>
      <p:pic>
        <p:nvPicPr>
          <p:cNvPr id="1026" name="Picture 2" descr="http://www.mmicenter.ru/media/uploads/pictures/samsung_2080_1346293003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3817231" cy="445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s.utinet.ru/photo/i1c2ebd157w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11" y="1528345"/>
            <a:ext cx="2649144" cy="456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68552" y="5797713"/>
            <a:ext cx="3995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Calibri" pitchFamily="34" charset="0"/>
              </a:rPr>
              <a:t>Android 4.0, </a:t>
            </a:r>
            <a:r>
              <a:rPr lang="ru-RU" sz="2000" dirty="0">
                <a:solidFill>
                  <a:srgbClr val="595959"/>
                </a:solidFill>
                <a:latin typeface="Calibri" pitchFamily="34" charset="0"/>
              </a:rPr>
              <a:t>диагональ 5.2, 2 ядра, 1000 МГц, 4 ГБ, </a:t>
            </a:r>
            <a:r>
              <a:rPr lang="ru-RU" sz="2000" dirty="0" err="1">
                <a:solidFill>
                  <a:srgbClr val="595959"/>
                </a:solidFill>
                <a:latin typeface="Calibri" pitchFamily="34" charset="0"/>
              </a:rPr>
              <a:t>аккум</a:t>
            </a:r>
            <a:r>
              <a:rPr lang="ru-RU" sz="2000" dirty="0">
                <a:solidFill>
                  <a:srgbClr val="595959"/>
                </a:solidFill>
                <a:latin typeface="Calibri" pitchFamily="34" charset="0"/>
              </a:rPr>
              <a:t>. 2500 </a:t>
            </a:r>
            <a:r>
              <a:rPr lang="ru-RU" sz="2000" dirty="0" smtClean="0">
                <a:solidFill>
                  <a:srgbClr val="595959"/>
                </a:solidFill>
                <a:latin typeface="Calibri" pitchFamily="34" charset="0"/>
              </a:rPr>
              <a:t>мА*ч,</a:t>
            </a:r>
          </a:p>
          <a:p>
            <a:r>
              <a:rPr lang="ru-RU" sz="2000" dirty="0" smtClean="0">
                <a:solidFill>
                  <a:srgbClr val="595959"/>
                </a:solidFill>
                <a:latin typeface="Calibri" pitchFamily="34" charset="0"/>
              </a:rPr>
              <a:t>Камера 8 </a:t>
            </a:r>
            <a:r>
              <a:rPr lang="ru-RU" sz="2000" dirty="0">
                <a:solidFill>
                  <a:srgbClr val="595959"/>
                </a:solidFill>
                <a:latin typeface="Calibri" pitchFamily="34" charset="0"/>
              </a:rPr>
              <a:t>МП, </a:t>
            </a:r>
            <a:r>
              <a:rPr lang="ru-RU" sz="2000" dirty="0" smtClean="0">
                <a:solidFill>
                  <a:srgbClr val="595959"/>
                </a:solidFill>
                <a:latin typeface="Calibri" pitchFamily="34" charset="0"/>
              </a:rPr>
              <a:t>2 </a:t>
            </a:r>
            <a:r>
              <a:rPr lang="ru-RU" sz="2000" dirty="0">
                <a:solidFill>
                  <a:srgbClr val="595959"/>
                </a:solidFill>
                <a:latin typeface="Calibri" pitchFamily="34" charset="0"/>
              </a:rPr>
              <a:t>сим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4331" y="5797713"/>
            <a:ext cx="41816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Calibri" pitchFamily="34" charset="0"/>
              </a:rPr>
              <a:t>Android 4.1, </a:t>
            </a:r>
            <a:r>
              <a:rPr lang="ru-RU" sz="2000" dirty="0">
                <a:solidFill>
                  <a:srgbClr val="595959"/>
                </a:solidFill>
                <a:latin typeface="Calibri" pitchFamily="34" charset="0"/>
              </a:rPr>
              <a:t>диагональ 5.55, 4 ядра, 1600 МГц, 16 ГБ, </a:t>
            </a:r>
            <a:r>
              <a:rPr lang="ru-RU" sz="2000" dirty="0" err="1" smtClean="0">
                <a:solidFill>
                  <a:srgbClr val="595959"/>
                </a:solidFill>
                <a:latin typeface="Calibri" pitchFamily="34" charset="0"/>
              </a:rPr>
              <a:t>аккум</a:t>
            </a:r>
            <a:r>
              <a:rPr lang="ru-RU" sz="2000" dirty="0" smtClean="0">
                <a:solidFill>
                  <a:srgbClr val="595959"/>
                </a:solidFill>
                <a:latin typeface="Calibri" pitchFamily="34" charset="0"/>
              </a:rPr>
              <a:t>. </a:t>
            </a:r>
            <a:r>
              <a:rPr lang="ru-RU" sz="2000" dirty="0">
                <a:solidFill>
                  <a:srgbClr val="595959"/>
                </a:solidFill>
                <a:latin typeface="Calibri" pitchFamily="34" charset="0"/>
              </a:rPr>
              <a:t>3100 мА*ч</a:t>
            </a:r>
            <a:r>
              <a:rPr lang="ru-RU" sz="2000" dirty="0" smtClean="0">
                <a:solidFill>
                  <a:srgbClr val="595959"/>
                </a:solidFill>
                <a:latin typeface="Calibri" pitchFamily="34" charset="0"/>
              </a:rPr>
              <a:t>,</a:t>
            </a:r>
          </a:p>
          <a:p>
            <a:r>
              <a:rPr lang="ru-RU" sz="2000" dirty="0" smtClean="0">
                <a:solidFill>
                  <a:srgbClr val="595959"/>
                </a:solidFill>
                <a:latin typeface="Calibri" pitchFamily="34" charset="0"/>
              </a:rPr>
              <a:t>Камера 8 МП</a:t>
            </a:r>
            <a:endParaRPr lang="ru-RU" sz="2000" dirty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4331" y="3456877"/>
            <a:ext cx="2903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от 18 </a:t>
            </a:r>
            <a:r>
              <a:rPr lang="ru-RU" sz="4000" b="1" dirty="0">
                <a:solidFill>
                  <a:srgbClr val="FF0000"/>
                </a:solidFill>
              </a:rPr>
              <a:t>850р.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3453894"/>
            <a:ext cx="26180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от 8 590р</a:t>
            </a:r>
            <a:r>
              <a:rPr lang="ru-RU" sz="4000" b="1" dirty="0" smtClean="0">
                <a:solidFill>
                  <a:srgbClr val="FF0000"/>
                </a:solidFill>
              </a:rPr>
              <a:t>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ctr"/>
      <a:lstStyle>
        <a:defPPr algn="ctr">
          <a:defRPr sz="4400" dirty="0" smtClean="0">
            <a:latin typeface="Calibri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11346</TotalTime>
  <Words>890</Words>
  <Application>Microsoft Office PowerPoint</Application>
  <PresentationFormat>Экран (4:3)</PresentationFormat>
  <Paragraphs>244</Paragraphs>
  <Slides>41</Slides>
  <Notes>39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gavrilova</dc:creator>
  <cp:lastModifiedBy>poweruser</cp:lastModifiedBy>
  <cp:revision>1086</cp:revision>
  <cp:lastPrinted>2013-03-20T20:41:30Z</cp:lastPrinted>
  <dcterms:created xsi:type="dcterms:W3CDTF">2010-02-26T08:05:49Z</dcterms:created>
  <dcterms:modified xsi:type="dcterms:W3CDTF">2013-03-20T20:53:25Z</dcterms:modified>
</cp:coreProperties>
</file>