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7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EA7"/>
    <a:srgbClr val="8E0000"/>
    <a:srgbClr val="4578B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2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&#1040;&#1076;&#1084;&#1080;&#1085;&#1080;&#1089;&#1090;&#1088;&#1072;&#1090;&#1080;&#1074;&#1085;&#1086;&#1077;\PR%20&#1080;%20&#1088;&#1077;&#1082;&#1083;&#1072;&#1084;&#1072;\ETarget\&#1052;&#1072;&#1090;&#1077;&#1088;&#1080;&#1072;&#1083;&#1099;\&#1050;&#1086;&#1075;&#1076;&#1072;%20&#1086;&#1085;&#1080;%20&#1075;&#1086;&#1090;&#1086;&#1074;&#1099;%20&#1085;&#1072;&#1089;%20&#1089;&#1083;&#1091;&#1096;&#1072;&#1090;&#110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radarChart>
        <c:radarStyle val="filled"/>
        <c:varyColors val="0"/>
        <c:ser>
          <c:idx val="1"/>
          <c:order val="0"/>
          <c:tx>
            <c:strRef>
              <c:f>'CR, adwords text'!$W$27</c:f>
              <c:strCache>
                <c:ptCount val="1"/>
                <c:pt idx="0">
                  <c:v>CR %, AW</c:v>
                </c:pt>
              </c:strCache>
            </c:strRef>
          </c:tx>
          <c:spPr>
            <a:solidFill>
              <a:srgbClr val="3F6EA7"/>
            </a:solidFill>
          </c:spPr>
          <c:cat>
            <c:numRef>
              <c:f>'CR, adwords text'!$R$28:$R$51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'CR, adwords text'!$W$28:$W$51</c:f>
              <c:numCache>
                <c:formatCode>0.0%</c:formatCode>
                <c:ptCount val="24"/>
                <c:pt idx="0">
                  <c:v>4.6511627906976744E-2</c:v>
                </c:pt>
                <c:pt idx="1">
                  <c:v>4.0923399790136414E-2</c:v>
                </c:pt>
                <c:pt idx="2">
                  <c:v>5.2980132450331126E-2</c:v>
                </c:pt>
                <c:pt idx="3">
                  <c:v>4.4247787610619468E-2</c:v>
                </c:pt>
                <c:pt idx="4">
                  <c:v>4.2079207920792082E-2</c:v>
                </c:pt>
                <c:pt idx="5">
                  <c:v>6.7924528301886791E-2</c:v>
                </c:pt>
                <c:pt idx="6">
                  <c:v>2.8213166144200628E-2</c:v>
                </c:pt>
                <c:pt idx="7">
                  <c:v>3.7037037037037035E-2</c:v>
                </c:pt>
                <c:pt idx="8">
                  <c:v>3.1734837799717912E-2</c:v>
                </c:pt>
                <c:pt idx="9">
                  <c:v>4.8995590396864283E-2</c:v>
                </c:pt>
                <c:pt idx="10">
                  <c:v>3.8344226579520697E-2</c:v>
                </c:pt>
                <c:pt idx="11">
                  <c:v>3.3635676492819351E-2</c:v>
                </c:pt>
                <c:pt idx="12">
                  <c:v>4.0853217642805494E-2</c:v>
                </c:pt>
                <c:pt idx="13">
                  <c:v>3.001936733376372E-2</c:v>
                </c:pt>
                <c:pt idx="14">
                  <c:v>3.5350101971447993E-2</c:v>
                </c:pt>
                <c:pt idx="15">
                  <c:v>3.1641168289290679E-2</c:v>
                </c:pt>
                <c:pt idx="16">
                  <c:v>3.2085561497326207E-2</c:v>
                </c:pt>
                <c:pt idx="17">
                  <c:v>3.5831440827655818E-2</c:v>
                </c:pt>
                <c:pt idx="18">
                  <c:v>3.5041082648622525E-2</c:v>
                </c:pt>
                <c:pt idx="19">
                  <c:v>3.0381198051017484E-2</c:v>
                </c:pt>
                <c:pt idx="20">
                  <c:v>2.8214429665457477E-2</c:v>
                </c:pt>
                <c:pt idx="21">
                  <c:v>3.0759573132454487E-2</c:v>
                </c:pt>
                <c:pt idx="22">
                  <c:v>3.1535269709543567E-2</c:v>
                </c:pt>
                <c:pt idx="23">
                  <c:v>2.7831094049904029E-2</c:v>
                </c:pt>
              </c:numCache>
            </c:numRef>
          </c:val>
        </c:ser>
        <c:ser>
          <c:idx val="2"/>
          <c:order val="1"/>
          <c:tx>
            <c:strRef>
              <c:f>'CR, adwords text'!$X$27</c:f>
              <c:strCache>
                <c:ptCount val="1"/>
                <c:pt idx="0">
                  <c:v>CR %, VK</c:v>
                </c:pt>
              </c:strCache>
            </c:strRef>
          </c:tx>
          <c:cat>
            <c:numRef>
              <c:f>'CR, adwords text'!$R$28:$R$51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'CR, adwords text'!$X$28:$X$51</c:f>
              <c:numCache>
                <c:formatCode>0.0%</c:formatCode>
                <c:ptCount val="24"/>
                <c:pt idx="0">
                  <c:v>2.4709302325581394E-2</c:v>
                </c:pt>
                <c:pt idx="1">
                  <c:v>2.2516556291390728E-2</c:v>
                </c:pt>
                <c:pt idx="2">
                  <c:v>1.016260162601626E-2</c:v>
                </c:pt>
                <c:pt idx="3">
                  <c:v>3.6544850498338874E-2</c:v>
                </c:pt>
                <c:pt idx="4">
                  <c:v>2.0576131687242798E-2</c:v>
                </c:pt>
                <c:pt idx="5">
                  <c:v>1.9169329073482427E-2</c:v>
                </c:pt>
                <c:pt idx="6">
                  <c:v>8.0385852090032149E-3</c:v>
                </c:pt>
                <c:pt idx="7">
                  <c:v>6.4308681672025723E-3</c:v>
                </c:pt>
                <c:pt idx="8">
                  <c:v>1.6771488469601678E-2</c:v>
                </c:pt>
                <c:pt idx="9">
                  <c:v>1.524390243902439E-2</c:v>
                </c:pt>
                <c:pt idx="10">
                  <c:v>1.9023986765922249E-2</c:v>
                </c:pt>
                <c:pt idx="11">
                  <c:v>2.6899798251513115E-2</c:v>
                </c:pt>
                <c:pt idx="12">
                  <c:v>2.1774632553075667E-2</c:v>
                </c:pt>
                <c:pt idx="13">
                  <c:v>1.4949279231179925E-2</c:v>
                </c:pt>
                <c:pt idx="14">
                  <c:v>2.1945866861741038E-2</c:v>
                </c:pt>
                <c:pt idx="15">
                  <c:v>2.8379387602688575E-2</c:v>
                </c:pt>
                <c:pt idx="16">
                  <c:v>2.3975251353441609E-2</c:v>
                </c:pt>
                <c:pt idx="17">
                  <c:v>2.538576406172225E-2</c:v>
                </c:pt>
                <c:pt idx="18">
                  <c:v>1.3133208255159476E-2</c:v>
                </c:pt>
                <c:pt idx="19">
                  <c:v>1.4450867052023121E-2</c:v>
                </c:pt>
                <c:pt idx="20">
                  <c:v>1.7286366601435094E-2</c:v>
                </c:pt>
                <c:pt idx="21">
                  <c:v>1.5552995391705069E-2</c:v>
                </c:pt>
                <c:pt idx="22">
                  <c:v>1.6811594202898551E-2</c:v>
                </c:pt>
                <c:pt idx="23">
                  <c:v>2.0462633451957295E-2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508480"/>
        <c:axId val="87510016"/>
      </c:radarChart>
      <c:catAx>
        <c:axId val="875084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7510016"/>
        <c:crosses val="autoZero"/>
        <c:auto val="1"/>
        <c:lblAlgn val="ctr"/>
        <c:lblOffset val="100"/>
        <c:noMultiLvlLbl val="0"/>
      </c:catAx>
      <c:valAx>
        <c:axId val="87510016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875084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87F5-05FC-4C95-8246-2AE7D2C36AF1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8FCB-73D2-41F3-AE20-129A25EAA24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13"/>
            <a:ext cx="9144000" cy="686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8371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87F5-05FC-4C95-8246-2AE7D2C36AF1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8FCB-73D2-41F3-AE20-129A25EA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6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87F5-05FC-4C95-8246-2AE7D2C36AF1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8FCB-73D2-41F3-AE20-129A25EA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4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87F5-05FC-4C95-8246-2AE7D2C36AF1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8FCB-73D2-41F3-AE20-129A25EAA24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-2413"/>
            <a:ext cx="9144000" cy="47844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429520" y="-2413"/>
            <a:ext cx="1428760" cy="57148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>
            <a:outerShdw blurRad="25400" dist="127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9" name="Рисунок 8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2857" y="56957"/>
            <a:ext cx="1162697" cy="4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87F5-05FC-4C95-8246-2AE7D2C36AF1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8FCB-73D2-41F3-AE20-129A25EA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8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87F5-05FC-4C95-8246-2AE7D2C36AF1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8FCB-73D2-41F3-AE20-129A25EA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9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87F5-05FC-4C95-8246-2AE7D2C36AF1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8FCB-73D2-41F3-AE20-129A25EA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94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87F5-05FC-4C95-8246-2AE7D2C36AF1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8FCB-73D2-41F3-AE20-129A25EA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05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87F5-05FC-4C95-8246-2AE7D2C36AF1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8FCB-73D2-41F3-AE20-129A25EA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2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87F5-05FC-4C95-8246-2AE7D2C36AF1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8FCB-73D2-41F3-AE20-129A25EA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9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87F5-05FC-4C95-8246-2AE7D2C36AF1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8FCB-73D2-41F3-AE20-129A25EA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4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C87F5-05FC-4C95-8246-2AE7D2C36AF1}" type="datetimeFigureOut">
              <a:rPr lang="ru-RU" smtClean="0"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A8FCB-73D2-41F3-AE20-129A25EAA24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2413"/>
            <a:ext cx="9144000" cy="686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7530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060849"/>
            <a:ext cx="7560840" cy="3021486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786778"/>
            <a:ext cx="1924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ый треугольник 5"/>
          <p:cNvSpPr/>
          <p:nvPr/>
        </p:nvSpPr>
        <p:spPr>
          <a:xfrm rot="10800000" flipH="1">
            <a:off x="7959794" y="5082335"/>
            <a:ext cx="428629" cy="35719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94557" y="2276872"/>
            <a:ext cx="7869931" cy="179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ПЛАНИРОВАНИЕ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И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РЕАЛИЗАЦИЯ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СТРАТЕГИИ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ПРИВЛЕЧЕНИЯ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КЛИЕНТОВ –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ПОТРЕБИТЕЛЕЙ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СПЕЦИАЛИЗИРОВАННЫХ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ФИНАНСОВЫХ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УСЛУГ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Евгений Паршин,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Artics Internet Solutions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Владислав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Савинков, БКС Брокер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25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55576" y="5517232"/>
            <a:ext cx="16938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www.artics.ru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4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31540" y="1196752"/>
            <a:ext cx="6372708" cy="1872208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0800000" flipH="1">
            <a:off x="6375619" y="3071810"/>
            <a:ext cx="428629" cy="357190"/>
          </a:xfrm>
          <a:prstGeom prst="rtTriangl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700808"/>
            <a:ext cx="5256584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ru-RU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МЫ ОПРЕДЕЛИЛИСЬ СО СТРАТЕГИЕЙ И РВЕМСЯ В БОЙ!</a:t>
            </a:r>
            <a:endParaRPr lang="ru-RU" sz="2500" b="1" dirty="0" smtClean="0">
              <a:solidFill>
                <a:srgbClr val="C00000"/>
              </a:solidFill>
            </a:endParaRPr>
          </a:p>
          <a:p>
            <a:pPr fontAlgn="base">
              <a:lnSpc>
                <a:spcPts val="3800"/>
              </a:lnSpc>
              <a:spcBef>
                <a:spcPct val="0"/>
              </a:spcBef>
            </a:pPr>
            <a:r>
              <a:rPr lang="ru-RU" sz="2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25" y="3250405"/>
            <a:ext cx="3420540" cy="331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2375" y="51736"/>
            <a:ext cx="993477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Процесс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7974" y="1749820"/>
            <a:ext cx="2268251" cy="2111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5" name="Прямоугольный треугольник 14"/>
          <p:cNvSpPr/>
          <p:nvPr/>
        </p:nvSpPr>
        <p:spPr>
          <a:xfrm rot="10800000" flipH="1">
            <a:off x="2400035" y="3857597"/>
            <a:ext cx="296190" cy="228504"/>
          </a:xfrm>
          <a:prstGeom prst="rtTriangl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60322" y="1749820"/>
            <a:ext cx="2268251" cy="2111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586463" y="1746369"/>
            <a:ext cx="2268251" cy="2111228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 rot="10800000" flipH="1">
            <a:off x="5532383" y="3857597"/>
            <a:ext cx="296190" cy="228504"/>
          </a:xfrm>
          <a:prstGeom prst="rtTriangl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Прямоугольный треугольник 20"/>
          <p:cNvSpPr/>
          <p:nvPr/>
        </p:nvSpPr>
        <p:spPr>
          <a:xfrm rot="10800000" flipH="1">
            <a:off x="8558524" y="3857597"/>
            <a:ext cx="296190" cy="228504"/>
          </a:xfrm>
          <a:prstGeom prst="rtTriangl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05037" y="2583127"/>
            <a:ext cx="1931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АВТОМАТИЗИРУЕМ</a:t>
            </a:r>
            <a:endParaRPr lang="ru-RU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907308" y="2583127"/>
            <a:ext cx="1574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АНАЛИЗИРУЕМ</a:t>
            </a:r>
            <a:endParaRPr lang="ru-RU" sz="1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864007" y="2588361"/>
            <a:ext cx="1713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ОПТИМИЗИРУЕМ</a:t>
            </a:r>
            <a:endParaRPr lang="ru-RU" sz="1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840242" y="2326752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36586" y="2319534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6842" y="4725144"/>
            <a:ext cx="8527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Кампания не должна быть статичной. </a:t>
            </a:r>
            <a:r>
              <a:rPr lang="ru-RU" sz="20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sz="2000" u="sng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постоянно</a:t>
            </a:r>
            <a:r>
              <a:rPr lang="ru-RU" sz="20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* изменяется.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12277" y="6237312"/>
            <a:ext cx="19912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* Иногда несколько раз в день</a:t>
            </a:r>
          </a:p>
        </p:txBody>
      </p:sp>
    </p:spTree>
    <p:extLst>
      <p:ext uri="{BB962C8B-B14F-4D97-AF65-F5344CB8AC3E}">
        <p14:creationId xmlns:p14="http://schemas.microsoft.com/office/powerpoint/2010/main" val="26658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0717" y="4797152"/>
            <a:ext cx="5563451" cy="12682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2375" y="51736"/>
            <a:ext cx="369723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Автоматизируем с помощью </a:t>
            </a:r>
            <a:r>
              <a:rPr lang="en-US" sz="16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AdTrack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36010"/>
            <a:ext cx="640871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Сегментирование по тематикам,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автогруппировка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статистики по сегментам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Уведомления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 отклонении параметров от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целевых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CTR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PA).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КОНТЕКСТ: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Занятие и удержание разных позиций в выдаче с учетом цены конверсии;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ОЦ.СЕТИ: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Автоотключение 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перезаведение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при падении CTR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3634" y="4941168"/>
            <a:ext cx="61526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УПРАВЛЯЕМ БЫСТРО, НА ЛЮБЫХ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ОБЪЕМАХ, БЫСТРО ПРИНИМАЕМ 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РЕШЕНИЯ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0800000" flipH="1">
            <a:off x="5777530" y="6065420"/>
            <a:ext cx="306638" cy="200055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248" y="1210072"/>
            <a:ext cx="2808312" cy="626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97253" y="2181868"/>
            <a:ext cx="4220036" cy="4222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2375" y="51736"/>
            <a:ext cx="3059235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Анализируем и оптимизируем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421" y="980728"/>
            <a:ext cx="813593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Когда нас готовы слушать?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3992" y="1640908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Часы: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1628800"/>
            <a:ext cx="1495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Дни недели: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997282"/>
              </p:ext>
            </p:extLst>
          </p:nvPr>
        </p:nvGraphicFramePr>
        <p:xfrm>
          <a:off x="323528" y="2310900"/>
          <a:ext cx="4367486" cy="4044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Прямоугольный треугольник 44"/>
          <p:cNvSpPr/>
          <p:nvPr/>
        </p:nvSpPr>
        <p:spPr>
          <a:xfrm rot="10800000" flipH="1">
            <a:off x="4321099" y="6404324"/>
            <a:ext cx="296190" cy="228504"/>
          </a:xfrm>
          <a:prstGeom prst="rtTriangl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292081" y="2181868"/>
            <a:ext cx="3528391" cy="18952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292308" y="4509120"/>
            <a:ext cx="3528391" cy="18952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318" y="2348880"/>
            <a:ext cx="962197" cy="373883"/>
          </a:xfrm>
          <a:prstGeom prst="rect">
            <a:avLst/>
          </a:prstGeom>
        </p:spPr>
      </p:pic>
      <p:pic>
        <p:nvPicPr>
          <p:cNvPr id="49" name="Picture 7" descr="http://toplogos.ru/images/logo-vkontak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058" y="4677519"/>
            <a:ext cx="936104" cy="2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5460373" y="3723710"/>
            <a:ext cx="32351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05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Пн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Вт         Ср        </a:t>
            </a:r>
            <a:r>
              <a:rPr lang="ru-RU" sz="105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105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Пт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05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Сб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105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5460373" y="3662608"/>
            <a:ext cx="323518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ый треугольник 51"/>
          <p:cNvSpPr/>
          <p:nvPr/>
        </p:nvSpPr>
        <p:spPr>
          <a:xfrm rot="10800000" flipH="1">
            <a:off x="8515784" y="4077072"/>
            <a:ext cx="296190" cy="228504"/>
          </a:xfrm>
          <a:prstGeom prst="rtTriangl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3" name="Прямоугольный треугольник 52"/>
          <p:cNvSpPr/>
          <p:nvPr/>
        </p:nvSpPr>
        <p:spPr>
          <a:xfrm rot="10800000" flipH="1">
            <a:off x="8524410" y="6404324"/>
            <a:ext cx="296190" cy="228504"/>
          </a:xfrm>
          <a:prstGeom prst="rtTriangl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460373" y="6055404"/>
            <a:ext cx="32351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05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Пн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Вт         Ср        </a:t>
            </a:r>
            <a:r>
              <a:rPr lang="ru-RU" sz="105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105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Пт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05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Сб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105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5460373" y="5994302"/>
            <a:ext cx="323518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508104" y="3041637"/>
            <a:ext cx="216024" cy="6209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968200" y="3068960"/>
            <a:ext cx="216024" cy="5936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447875" y="3068960"/>
            <a:ext cx="216024" cy="5936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939472" y="2961204"/>
            <a:ext cx="216024" cy="7014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7420883" y="2948776"/>
            <a:ext cx="216024" cy="7138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900861" y="2924944"/>
            <a:ext cx="216024" cy="737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8351346" y="2722763"/>
            <a:ext cx="216024" cy="9398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508104" y="5085184"/>
            <a:ext cx="216024" cy="909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968200" y="5054286"/>
            <a:ext cx="216024" cy="940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447875" y="5203221"/>
            <a:ext cx="216024" cy="7910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939472" y="5139537"/>
            <a:ext cx="216024" cy="8547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420883" y="5301208"/>
            <a:ext cx="216024" cy="6930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7900861" y="5338787"/>
            <a:ext cx="216024" cy="6555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8351346" y="5524294"/>
            <a:ext cx="216024" cy="470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2375" y="51736"/>
            <a:ext cx="3059235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Анализируем и оптимизируем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980728"/>
            <a:ext cx="416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аудитории более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интересно?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4" y="2140871"/>
            <a:ext cx="2017831" cy="784073"/>
          </a:xfrm>
          <a:prstGeom prst="rect">
            <a:avLst/>
          </a:prstGeom>
        </p:spPr>
      </p:pic>
      <p:pic>
        <p:nvPicPr>
          <p:cNvPr id="11" name="Picture 7" descr="http://toplogos.ru/images/logo-vkontak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5" y="4869160"/>
            <a:ext cx="1798029" cy="44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3275856" y="1700808"/>
            <a:ext cx="864096" cy="86409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75856" y="2708920"/>
            <a:ext cx="864096" cy="86409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436034" y="1724967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4800" dirty="0">
              <a:solidFill>
                <a:schemeClr val="bg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563888" y="3143082"/>
            <a:ext cx="288032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275856" y="4221088"/>
            <a:ext cx="864096" cy="86409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275856" y="5229200"/>
            <a:ext cx="864096" cy="86409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436034" y="4245247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4800" dirty="0">
              <a:solidFill>
                <a:schemeClr val="bg1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563888" y="5663362"/>
            <a:ext cx="288032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286280" y="1844824"/>
            <a:ext cx="446218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Фискальный клиф, Китай, Бензин, Морозы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Йена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86280" y="4437112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Фискальный клиф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latin typeface="Arial" pitchFamily="34" charset="0"/>
                <a:cs typeface="Arial" pitchFamily="34" charset="0"/>
              </a:rPr>
              <a:t>Бензин, Морозы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Йена, Китай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076057" y="2181868"/>
            <a:ext cx="1944215" cy="2687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0800000" flipH="1">
            <a:off x="6724082" y="4869160"/>
            <a:ext cx="296190" cy="228504"/>
          </a:xfrm>
          <a:prstGeom prst="rtTriangl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25388" y="2181868"/>
            <a:ext cx="1944215" cy="2687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0" name="Прямоугольный треугольник 9"/>
          <p:cNvSpPr/>
          <p:nvPr/>
        </p:nvSpPr>
        <p:spPr>
          <a:xfrm rot="10800000" flipH="1">
            <a:off x="3373413" y="4869160"/>
            <a:ext cx="296190" cy="228504"/>
          </a:xfrm>
          <a:prstGeom prst="rtTriangl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2375" y="51736"/>
            <a:ext cx="3059235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Анализируем и оптимизируем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756" y="980728"/>
            <a:ext cx="14069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Креативы: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:\!Административное\PR и реклама\ETarget\Материалы\ТГБ\ba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1746978" cy="238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!Административное\PR и реклама\eTarget\Цифры\креативы\tgb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35" y="2376840"/>
            <a:ext cx="1584469" cy="234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72024" y="3233192"/>
            <a:ext cx="47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2375" y="51736"/>
            <a:ext cx="3059235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Анализируем и оптимизируем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3"/>
            <a:ext cx="2968116" cy="492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2"/>
            <a:ext cx="2968116" cy="492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2375" y="836712"/>
            <a:ext cx="835292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Посадочные страницы: достаточно быть релевантными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2375" y="51736"/>
            <a:ext cx="1411412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результате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59284" y="2702609"/>
            <a:ext cx="2480868" cy="187220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03300" y="3403524"/>
            <a:ext cx="2233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PA: -39,9%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ый треугольник 14"/>
          <p:cNvSpPr/>
          <p:nvPr/>
        </p:nvSpPr>
        <p:spPr>
          <a:xfrm rot="10800000" flipH="1">
            <a:off x="5673352" y="4574818"/>
            <a:ext cx="266800" cy="222333"/>
          </a:xfrm>
          <a:prstGeom prst="rtTriangl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372200" y="2702609"/>
            <a:ext cx="2480868" cy="187220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544141" y="3403524"/>
            <a:ext cx="2153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CR: +13,3%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ый треугольник 26"/>
          <p:cNvSpPr/>
          <p:nvPr/>
        </p:nvSpPr>
        <p:spPr>
          <a:xfrm rot="10800000" flipH="1">
            <a:off x="8586268" y="4574818"/>
            <a:ext cx="266800" cy="222333"/>
          </a:xfrm>
          <a:prstGeom prst="rtTriangl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66391" y="2702609"/>
            <a:ext cx="2480869" cy="1872208"/>
          </a:xfrm>
          <a:prstGeom prst="rect">
            <a:avLst/>
          </a:prstGeom>
          <a:solidFill>
            <a:schemeClr val="tx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ый треугольник 40"/>
          <p:cNvSpPr/>
          <p:nvPr/>
        </p:nvSpPr>
        <p:spPr>
          <a:xfrm rot="10800000" flipH="1">
            <a:off x="2672645" y="4574817"/>
            <a:ext cx="266800" cy="22233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97912" y="3403524"/>
            <a:ext cx="2233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CPA: -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,5%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677" y="1916830"/>
            <a:ext cx="2670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Относительно</a:t>
            </a:r>
            <a:br>
              <a:rPr lang="ru-RU" dirty="0" smtClean="0"/>
            </a:br>
            <a:r>
              <a:rPr lang="ru-RU" dirty="0" smtClean="0"/>
              <a:t>предыдущей активности 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3459284" y="2195571"/>
            <a:ext cx="539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Относительно нашего первого </a:t>
            </a:r>
            <a:r>
              <a:rPr lang="ru-RU" dirty="0" err="1" smtClean="0"/>
              <a:t>флайта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3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2375" y="51736"/>
            <a:ext cx="4136966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Ключевые факторы высокого результата: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1149" y="1340768"/>
            <a:ext cx="7049163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Клиент и агентство одна команда: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1257300" lvl="2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Digital-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профессионалы на стороне клиента;</a:t>
            </a:r>
          </a:p>
          <a:p>
            <a:pPr marL="1257300" lvl="2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Постоянная оперативная коммуникация.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Готовность менять и меняться;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Очень амбициозные задачи )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0728"/>
            <a:ext cx="3902571" cy="550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2375" y="51736"/>
            <a:ext cx="2615716" cy="75071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Планы развития проекта: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ts val="3800"/>
              </a:lnSpc>
              <a:spcBef>
                <a:spcPct val="0"/>
              </a:spcBef>
            </a:pP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8769" y="1124744"/>
            <a:ext cx="6249456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Оптимизация: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Сообщения и посадочные страницы – еще детальнее;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Продукты компании еще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релевантнее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Автоматизация: интеграция с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RM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работы по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CLV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Интеграция: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Call-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трекинг.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ru-RU" sz="20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29000"/>
            <a:ext cx="6664682" cy="32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2375" y="51736"/>
            <a:ext cx="1225015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 чем мы?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397" y="836712"/>
            <a:ext cx="3531621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035" y="1124744"/>
            <a:ext cx="3096344" cy="93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ый треугольник 12"/>
          <p:cNvSpPr/>
          <p:nvPr/>
        </p:nvSpPr>
        <p:spPr>
          <a:xfrm rot="10800000" flipH="1">
            <a:off x="3733305" y="2492896"/>
            <a:ext cx="242921" cy="216024"/>
          </a:xfrm>
          <a:prstGeom prst="rtTriangle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63689" y="2780928"/>
            <a:ext cx="67687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БКС Брокер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— лидер российского рынка ценных бумаг по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оборотам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.*</a:t>
            </a:r>
          </a:p>
          <a:p>
            <a:pPr>
              <a:buClr>
                <a:srgbClr val="C00000"/>
              </a:buClr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Услуги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доступ к российскому и международному фондовому рынку: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Обучение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Интернет-трейдинг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Персональное брокерское обслуживание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6548" y="6207115"/>
            <a:ext cx="3712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* данные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«Московская биржа»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 декабрь 2012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г.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6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2375" y="51736"/>
            <a:ext cx="1461875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Поговорим? 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53312" y="1700808"/>
            <a:ext cx="5462904" cy="289037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10800000" flipH="1">
            <a:off x="6012160" y="4591999"/>
            <a:ext cx="504056" cy="493184"/>
          </a:xfrm>
          <a:prstGeom prst="rtTriangle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4960" y="3028890"/>
            <a:ext cx="1779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artics.ru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4960" y="3460938"/>
            <a:ext cx="2266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parshin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@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artics.ru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3892986"/>
            <a:ext cx="3618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facebook.com/</a:t>
            </a:r>
            <a:r>
              <a:rPr kumimoji="0" lang="en-US" sz="2000" b="0" i="0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parshin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</a:rPr>
              <a:t>.eugene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82" y="1013711"/>
            <a:ext cx="3389437" cy="56612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19888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Ваши вопросы, пожалуйста!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176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5192597" y="987604"/>
            <a:ext cx="1584176" cy="1584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228184" y="1133505"/>
            <a:ext cx="864096" cy="9097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776773" y="987604"/>
            <a:ext cx="1512168" cy="1479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784885" y="1064120"/>
            <a:ext cx="1008112" cy="10485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508104" y="2005603"/>
            <a:ext cx="1584176" cy="1584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76947" y="1988840"/>
            <a:ext cx="1584176" cy="1584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825234" y="1050977"/>
            <a:ext cx="2534092" cy="25340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114205" y="1962072"/>
            <a:ext cx="699330" cy="746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220072" y="2132856"/>
            <a:ext cx="843347" cy="864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449395" y="3284984"/>
            <a:ext cx="421673" cy="4062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2375" y="51736"/>
            <a:ext cx="1101584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Ситуация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060" y="1196752"/>
            <a:ext cx="4536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УСЛУГИ:</a:t>
            </a:r>
          </a:p>
          <a:p>
            <a:pPr>
              <a:buClr>
                <a:srgbClr val="C00000"/>
              </a:buClr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Сложность понимания новичками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Низкая подвижность опытных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Длительный цикл принятия решения о покупке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РЫНОК: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Высокая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конкуренция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Не высокий и дорогой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прямой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прос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Динамика прироста новых клиентов отрицательная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37905" y="1458650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ЕДИНЫЙ БРОКЕРСКИЙ СЧЕТ                  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МАРЖИНАЛЬНОЕ КРЕДИТОВАНИЕ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ПЕРСОНАЛЬНЫЙ БРОКЕР</a:t>
            </a:r>
          </a:p>
          <a:p>
            <a:pPr algn="ctr">
              <a:buClr>
                <a:srgbClr val="C00000"/>
              </a:buClr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ТОРГОВЫЕ РЕКОМЕНДАЦИИ  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СТРУКТУРНЫЕ ПРОДУКТЫ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СЭЛТ</a:t>
            </a:r>
          </a:p>
          <a:p>
            <a:pPr algn="ctr">
              <a:buClr>
                <a:srgbClr val="C00000"/>
              </a:buClr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МЕТАТРЕЙДЕР 5</a:t>
            </a:r>
          </a:p>
          <a:p>
            <a:pPr algn="ctr">
              <a:buClr>
                <a:srgbClr val="C00000"/>
              </a:buClr>
            </a:pP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ТОРГОВЫЕ РОБОТЫ</a:t>
            </a:r>
          </a:p>
        </p:txBody>
      </p:sp>
      <p:sp>
        <p:nvSpPr>
          <p:cNvPr id="27" name="Овал 26"/>
          <p:cNvSpPr/>
          <p:nvPr/>
        </p:nvSpPr>
        <p:spPr>
          <a:xfrm>
            <a:off x="4788024" y="2322726"/>
            <a:ext cx="282845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344" y="4365104"/>
            <a:ext cx="3722128" cy="18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5250" y="2091757"/>
            <a:ext cx="8268356" cy="1931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2375" y="51736"/>
            <a:ext cx="1645322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компании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1425" y="1340768"/>
            <a:ext cx="84019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Получение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качественных заявок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C00000"/>
              </a:buClr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0718" y="2503615"/>
            <a:ext cx="3271345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6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МНОГО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599545" y="2503614"/>
            <a:ext cx="3723840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6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ДЕШЕВО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6870" y="4653136"/>
            <a:ext cx="8481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Увеличение процента конверсии из заявок в клиентов.  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956695" y="2449532"/>
            <a:ext cx="416315" cy="1213417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ый треугольник 10"/>
          <p:cNvSpPr/>
          <p:nvPr/>
        </p:nvSpPr>
        <p:spPr>
          <a:xfrm rot="10800000" flipH="1">
            <a:off x="8437144" y="4006788"/>
            <a:ext cx="296462" cy="207329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1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2375" y="51736"/>
            <a:ext cx="1252266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Страшно…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184" y="2758569"/>
            <a:ext cx="8105296" cy="12464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sz="7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       ДЕЛАТЬ?</a:t>
            </a:r>
            <a:endParaRPr lang="ru-RU" sz="7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6032"/>
            <a:ext cx="1320089" cy="36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2375" y="51736"/>
            <a:ext cx="2296654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Аудитория / Продукты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517" y="1110516"/>
            <a:ext cx="84739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Сегментируем аудиторию и соотносим ее с продуктами: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ü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79168" y="1377067"/>
            <a:ext cx="7737248" cy="2483981"/>
          </a:xfrm>
          <a:prstGeom prst="rightArrow">
            <a:avLst>
              <a:gd name="adj1" fmla="val 50000"/>
              <a:gd name="adj2" fmla="val 30016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1000"/>
                </a:schemeClr>
              </a:gs>
            </a:gsLst>
            <a:lin ang="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ик 11"/>
          <p:cNvSpPr/>
          <p:nvPr/>
        </p:nvSpPr>
        <p:spPr>
          <a:xfrm>
            <a:off x="274517" y="4544541"/>
            <a:ext cx="324036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Обучение (1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ур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Демо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-счет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Персональный брокер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Торговые роботы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C00000"/>
              </a:buClr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85567" y="4540185"/>
            <a:ext cx="2610569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Обучение (2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ур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Международные рынки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Персональный брокер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Торговые роботы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СЭЛТ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C00000"/>
              </a:buClr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53910" y="4552672"/>
            <a:ext cx="25505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Метатрейдер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5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Единый брокерский счет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СЭЛТ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8100" y="2091757"/>
            <a:ext cx="2125203" cy="19317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65711" y="2568910"/>
            <a:ext cx="2109138" cy="144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47384" y="3040931"/>
            <a:ext cx="2169169" cy="9658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 rot="10800000" flipH="1">
            <a:off x="8013684" y="4006788"/>
            <a:ext cx="296462" cy="207329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 rot="10800000" flipH="1">
            <a:off x="5075473" y="4006788"/>
            <a:ext cx="296462" cy="207329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 rot="10800000" flipH="1">
            <a:off x="2239572" y="4023470"/>
            <a:ext cx="296462" cy="207329"/>
          </a:xfrm>
          <a:prstGeom prst="rtTriangle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50466" y="3354582"/>
            <a:ext cx="15732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НОВИЧКИ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33495" y="3380347"/>
            <a:ext cx="15732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ТЁПЛЫЕ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291400" y="3380347"/>
            <a:ext cx="15732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ОПЫТНЫЕ</a:t>
            </a:r>
          </a:p>
        </p:txBody>
      </p:sp>
    </p:spTree>
    <p:extLst>
      <p:ext uri="{BB962C8B-B14F-4D97-AF65-F5344CB8AC3E}">
        <p14:creationId xmlns:p14="http://schemas.microsoft.com/office/powerpoint/2010/main" val="30102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2482" y="6165304"/>
            <a:ext cx="8368792" cy="4555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2375" y="51736"/>
            <a:ext cx="2181495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Планируем / Вызовы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375" y="764704"/>
            <a:ext cx="7528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Спрос</a:t>
            </a:r>
            <a:r>
              <a:rPr lang="en-US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резиновый? </a:t>
            </a:r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149" y="1484784"/>
            <a:ext cx="3941835" cy="3021486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1291" y="1620008"/>
            <a:ext cx="2835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ПРЯМОЙ СПРОС: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3194" y="2127477"/>
            <a:ext cx="348876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обучение </a:t>
            </a:r>
            <a:r>
              <a:rPr lang="ru-RU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работе на фондовом </a:t>
            </a:r>
            <a:r>
              <a:rPr lang="ru-RU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рынке </a:t>
            </a:r>
          </a:p>
          <a:p>
            <a:pPr>
              <a:buClr>
                <a:srgbClr val="C00000"/>
              </a:buClr>
            </a:pPr>
            <a:r>
              <a:rPr lang="ru-RU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торговля </a:t>
            </a:r>
            <a:r>
              <a:rPr lang="ru-RU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на американском рынке </a:t>
            </a:r>
            <a:r>
              <a:rPr lang="ru-RU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акций открыть </a:t>
            </a:r>
            <a:r>
              <a:rPr lang="ru-RU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брокерский </a:t>
            </a:r>
            <a:r>
              <a:rPr lang="ru-RU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счет</a:t>
            </a: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7488" y="4589754"/>
            <a:ext cx="7528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Барьеры:</a:t>
            </a:r>
            <a:endPara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2941" y="5139442"/>
            <a:ext cx="92525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Отсутствие знаний: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роботы, СЭЛТ, персональный брокер…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WTF!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? 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Инертность: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тяжело менять текущие привычки (матрац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депозит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рынок)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Страх/недоверие: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обманут, все рухнет.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720083" y="2852936"/>
            <a:ext cx="349187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738391" y="2970719"/>
            <a:ext cx="1329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спроса 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(показов): 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3166444"/>
            <a:ext cx="6527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8</a:t>
            </a:r>
            <a:endParaRPr lang="ru-RU" sz="8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44353" y="3906823"/>
            <a:ext cx="763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лн.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66533" y="3938761"/>
            <a:ext cx="710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03870" y="3194473"/>
            <a:ext cx="11208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28</a:t>
            </a:r>
            <a:endParaRPr lang="ru-RU" sz="8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03726" y="2970719"/>
            <a:ext cx="1770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Стоимость клика, порядка: 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Прямоугольный треугольник 38"/>
          <p:cNvSpPr/>
          <p:nvPr/>
        </p:nvSpPr>
        <p:spPr>
          <a:xfrm rot="10800000" flipH="1">
            <a:off x="4121346" y="4499836"/>
            <a:ext cx="306638" cy="22410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913106" y="1484784"/>
            <a:ext cx="3941835" cy="3021486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138248" y="1620008"/>
            <a:ext cx="3524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КОСВЕННЫЙ СПРОС: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50151" y="2127477"/>
            <a:ext cx="34887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рост цен на жилье </a:t>
            </a:r>
          </a:p>
          <a:p>
            <a:pPr>
              <a:buClr>
                <a:srgbClr val="C00000"/>
              </a:buClr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стоимость акций 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apple</a:t>
            </a: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экономика Италии</a:t>
            </a:r>
            <a:br>
              <a:rPr lang="ru-RU" sz="11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100" b="1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5147040" y="2852936"/>
            <a:ext cx="349187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165348" y="2970719"/>
            <a:ext cx="1329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спроса 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(показов): 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184161" y="3176397"/>
            <a:ext cx="11208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66</a:t>
            </a:r>
            <a:endParaRPr lang="ru-RU" sz="8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103380" y="3916776"/>
            <a:ext cx="763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лн.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953497" y="3938761"/>
            <a:ext cx="710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990834" y="3194473"/>
            <a:ext cx="11208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15</a:t>
            </a:r>
            <a:endParaRPr lang="ru-RU" sz="80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020272" y="2970719"/>
            <a:ext cx="1681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Стоимость клика, порядка: 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Прямоугольный треугольник 49"/>
          <p:cNvSpPr/>
          <p:nvPr/>
        </p:nvSpPr>
        <p:spPr>
          <a:xfrm rot="10800000" flipH="1">
            <a:off x="8548303" y="4499836"/>
            <a:ext cx="306638" cy="22410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050181" y="3705608"/>
            <a:ext cx="144016" cy="432048"/>
            <a:chOff x="5174203" y="3705608"/>
            <a:chExt cx="144016" cy="432048"/>
          </a:xfrm>
        </p:grpSpPr>
        <p:cxnSp>
          <p:nvCxnSpPr>
            <p:cNvPr id="56" name="Прямая соединительная линия 55"/>
            <p:cNvCxnSpPr/>
            <p:nvPr/>
          </p:nvCxnSpPr>
          <p:spPr>
            <a:xfrm>
              <a:off x="5174203" y="3705608"/>
              <a:ext cx="144016" cy="211168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5174203" y="3916776"/>
              <a:ext cx="144016" cy="22088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Прямоугольник 3"/>
          <p:cNvSpPr/>
          <p:nvPr/>
        </p:nvSpPr>
        <p:spPr>
          <a:xfrm>
            <a:off x="1009939" y="6208435"/>
            <a:ext cx="7333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преодолеть все эти барьеры в одном сообщении?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Прямоугольный треугольник 32"/>
          <p:cNvSpPr/>
          <p:nvPr/>
        </p:nvSpPr>
        <p:spPr>
          <a:xfrm rot="10800000" flipH="1" flipV="1">
            <a:off x="8524636" y="6021288"/>
            <a:ext cx="306638" cy="144016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6030416" y="964759"/>
            <a:ext cx="2850336" cy="129436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ый треугольник 23"/>
          <p:cNvSpPr/>
          <p:nvPr/>
        </p:nvSpPr>
        <p:spPr>
          <a:xfrm rot="10800000" flipH="1">
            <a:off x="8633039" y="2256400"/>
            <a:ext cx="242921" cy="216024"/>
          </a:xfrm>
          <a:prstGeom prst="rtTriangle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2375" y="51736"/>
            <a:ext cx="467256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Цепочка коммуникации. Выбор каналов. Цели.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2693" y="1556792"/>
            <a:ext cx="2771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Специализированные площадки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 err="1">
                <a:latin typeface="Arial" pitchFamily="34" charset="0"/>
                <a:cs typeface="Arial" pitchFamily="34" charset="0"/>
              </a:rPr>
              <a:t>Медийный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RTB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ТГБ в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соц.сетях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Рассылки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Контекст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0542" y="2357011"/>
            <a:ext cx="24215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Ремаркетинг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ТГБ в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соц.сетях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Контекст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93904" y="2941786"/>
            <a:ext cx="26120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Ремаркетинг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6246" y="5453935"/>
            <a:ext cx="2286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CTR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CPC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62148" y="5453935"/>
            <a:ext cx="2286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CPC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CPA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30416" y="5453935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CPA c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низким 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порогом</a:t>
            </a:r>
          </a:p>
        </p:txBody>
      </p:sp>
      <p:sp>
        <p:nvSpPr>
          <p:cNvPr id="15" name="Нашивка 14"/>
          <p:cNvSpPr/>
          <p:nvPr/>
        </p:nvSpPr>
        <p:spPr>
          <a:xfrm>
            <a:off x="3244071" y="3363012"/>
            <a:ext cx="2826568" cy="1866188"/>
          </a:xfrm>
          <a:prstGeom prst="chevron">
            <a:avLst>
              <a:gd name="adj" fmla="val 21025"/>
            </a:avLst>
          </a:prstGeom>
          <a:solidFill>
            <a:srgbClr val="3F6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507767" y="3367576"/>
            <a:ext cx="2826568" cy="1866188"/>
          </a:xfrm>
          <a:prstGeom prst="chevron">
            <a:avLst>
              <a:gd name="adj" fmla="val 21025"/>
            </a:avLst>
          </a:prstGeom>
          <a:solidFill>
            <a:srgbClr val="45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18" name="Нашивка 17"/>
          <p:cNvSpPr/>
          <p:nvPr/>
        </p:nvSpPr>
        <p:spPr>
          <a:xfrm>
            <a:off x="5993904" y="3366517"/>
            <a:ext cx="2826568" cy="1866188"/>
          </a:xfrm>
          <a:prstGeom prst="chevron">
            <a:avLst>
              <a:gd name="adj" fmla="val 2102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25352" y="3976445"/>
            <a:ext cx="2106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ПРИВЛЕЧЕНИЕ ВНИМАНИЯ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75183" y="4106876"/>
            <a:ext cx="2092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ПРЕДЛОЖЕНИЕ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56969" y="4114945"/>
            <a:ext cx="1948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ДОЖАТИЕ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9912" y="1089576"/>
            <a:ext cx="286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РЕМАРКЕТИНГ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4541" y="1489686"/>
            <a:ext cx="2629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различных каналов</a:t>
            </a:r>
          </a:p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способов конверсии в контакт</a:t>
            </a:r>
          </a:p>
          <a:p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&gt;20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сценария пути посетителя</a:t>
            </a: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699792" y="2929642"/>
            <a:ext cx="1944217" cy="2652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2924944"/>
            <a:ext cx="1704470" cy="2652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2929642"/>
            <a:ext cx="3547490" cy="2652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2375" y="51736"/>
            <a:ext cx="3721275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Концепция первичной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коммуникации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5623" y="908720"/>
            <a:ext cx="832993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ЗАРАБАТЫВАЙТЕ НА НОВОСТЯХ!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ривязываем сообщение к актуальным, событиям – информационным трендам.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!Административное\PR и реклама\ETarget\Материалы\ТГБ\p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24" y="3645024"/>
            <a:ext cx="3401712" cy="112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!Административное\PR и реклама\ETarget\Материалы\ТГБ\креативы\tgb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85" y="3093934"/>
            <a:ext cx="1753482" cy="234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84" y="3039484"/>
            <a:ext cx="1443797" cy="240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581932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Привлечение внимания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2081" y="5912985"/>
            <a:ext cx="1667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Предложение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5912396"/>
            <a:ext cx="1109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Дожатие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ый треугольник 14"/>
          <p:cNvSpPr/>
          <p:nvPr/>
        </p:nvSpPr>
        <p:spPr>
          <a:xfrm rot="10800000" flipH="1">
            <a:off x="1935001" y="5571305"/>
            <a:ext cx="242921" cy="161951"/>
          </a:xfrm>
          <a:prstGeom prst="rtTriangle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 rot="10800000" flipH="1">
            <a:off x="4401088" y="5582538"/>
            <a:ext cx="242921" cy="161951"/>
          </a:xfrm>
          <a:prstGeom prst="rtTriangle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10800000" flipH="1">
            <a:off x="8452633" y="5582539"/>
            <a:ext cx="242921" cy="161951"/>
          </a:xfrm>
          <a:prstGeom prst="rtTriangle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2250160" y="4149080"/>
            <a:ext cx="377624" cy="193229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4716016" y="4171261"/>
            <a:ext cx="360040" cy="193229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546</Words>
  <Application>Microsoft Office PowerPoint</Application>
  <PresentationFormat>Экран (4:3)</PresentationFormat>
  <Paragraphs>181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Евгений</cp:lastModifiedBy>
  <cp:revision>110</cp:revision>
  <dcterms:created xsi:type="dcterms:W3CDTF">2013-03-19T19:21:32Z</dcterms:created>
  <dcterms:modified xsi:type="dcterms:W3CDTF">2013-03-22T12:03:56Z</dcterms:modified>
</cp:coreProperties>
</file>